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318" r:id="rId2"/>
    <p:sldId id="409" r:id="rId3"/>
    <p:sldId id="410" r:id="rId4"/>
    <p:sldId id="415" r:id="rId5"/>
    <p:sldId id="433" r:id="rId6"/>
    <p:sldId id="432" r:id="rId7"/>
    <p:sldId id="425" r:id="rId8"/>
    <p:sldId id="426" r:id="rId9"/>
    <p:sldId id="427" r:id="rId10"/>
    <p:sldId id="428" r:id="rId11"/>
    <p:sldId id="429" r:id="rId12"/>
    <p:sldId id="430" r:id="rId13"/>
    <p:sldId id="431" r:id="rId14"/>
    <p:sldId id="435" r:id="rId15"/>
    <p:sldId id="434" r:id="rId16"/>
    <p:sldId id="421" r:id="rId17"/>
    <p:sldId id="424" r:id="rId18"/>
    <p:sldId id="423" r:id="rId19"/>
    <p:sldId id="422" r:id="rId20"/>
    <p:sldId id="436" r:id="rId21"/>
    <p:sldId id="437" r:id="rId22"/>
    <p:sldId id="438" r:id="rId23"/>
  </p:sldIdLst>
  <p:sldSz cx="9144000" cy="6858000" type="screen4x3"/>
  <p:notesSz cx="6858000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28DB8B5C-A040-4BB3-823E-D1077908B07C}">
          <p14:sldIdLst>
            <p14:sldId id="318"/>
            <p14:sldId id="409"/>
            <p14:sldId id="410"/>
            <p14:sldId id="415"/>
            <p14:sldId id="433"/>
            <p14:sldId id="432"/>
            <p14:sldId id="425"/>
            <p14:sldId id="426"/>
            <p14:sldId id="427"/>
            <p14:sldId id="428"/>
            <p14:sldId id="429"/>
            <p14:sldId id="430"/>
            <p14:sldId id="431"/>
            <p14:sldId id="435"/>
            <p14:sldId id="434"/>
            <p14:sldId id="421"/>
            <p14:sldId id="424"/>
            <p14:sldId id="423"/>
            <p14:sldId id="422"/>
            <p14:sldId id="436"/>
            <p14:sldId id="437"/>
            <p14:sldId id="438"/>
          </p14:sldIdLst>
        </p14:section>
        <p14:section name="Untitled Section" id="{1512E83E-A105-4330-8C20-DFB1CC1ECC28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681" autoAdjust="0"/>
    <p:restoredTop sz="81079" autoAdjust="0"/>
  </p:normalViewPr>
  <p:slideViewPr>
    <p:cSldViewPr>
      <p:cViewPr varScale="1">
        <p:scale>
          <a:sx n="104" d="100"/>
          <a:sy n="104" d="100"/>
        </p:scale>
        <p:origin x="-18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C0D4E1-9C4D-46F4-A2CA-AAAA9B6C8114}" type="datetimeFigureOut">
              <a:rPr lang="en-US"/>
              <a:pPr>
                <a:defRPr/>
              </a:pPr>
              <a:t>12/31/2017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9428165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6B8F03-9969-45A1-81E9-A24B993C6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90898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75B4781-BE3E-43B1-A983-9ADDAB21FB8C}" type="datetimeFigureOut">
              <a:rPr lang="en-US"/>
              <a:pPr>
                <a:defRPr/>
              </a:pPr>
              <a:t>12/31/2017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14877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28165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9575CAF-CE11-482B-9B57-8DEFF46C6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6909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575CAF-CE11-482B-9B57-8DEFF46C6D9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325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575CAF-CE11-482B-9B57-8DEFF46C6D9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575CAF-CE11-482B-9B57-8DEFF46C6D9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56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en-US" sz="1200" dirty="0" smtClean="0"/>
          </a:p>
          <a:p>
            <a:endParaRPr lang="fr-FR" altLang="en-US" sz="1200" dirty="0" smtClean="0"/>
          </a:p>
          <a:p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575CAF-CE11-482B-9B57-8DEFF46C6D9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47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FBE03-9144-460B-A50F-EB6FCE88FE71}" type="datetimeFigureOut">
              <a:rPr lang="en-US"/>
              <a:pPr>
                <a:defRPr/>
              </a:pPr>
              <a:t>12/31/2017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8A67A-7CDA-4B04-9AD6-9F8FB11DF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11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1C534-D6A3-43CF-B866-558561613548}" type="datetimeFigureOut">
              <a:rPr lang="en-US"/>
              <a:pPr>
                <a:defRPr/>
              </a:pPr>
              <a:t>12/31/2017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5D721-CB0F-4EC7-A190-1CAB71B03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4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4C2EC-482C-4171-AFCD-B02C55F54918}" type="datetimeFigureOut">
              <a:rPr lang="en-US"/>
              <a:pPr>
                <a:defRPr/>
              </a:pPr>
              <a:t>12/31/2017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3CE9D-05FB-4394-9759-21FF824CB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5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B88C7-745D-43F5-94E4-744E4B365539}" type="datetimeFigureOut">
              <a:rPr lang="en-US"/>
              <a:pPr>
                <a:defRPr/>
              </a:pPr>
              <a:t>12/31/2017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26E20-965F-4B18-84E3-CB6E22D76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67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26598-4916-4A50-BBD9-C675C49AFF47}" type="datetimeFigureOut">
              <a:rPr lang="en-US"/>
              <a:pPr>
                <a:defRPr/>
              </a:pPr>
              <a:t>12/31/2017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D0058-007A-4C2A-877D-B5EC1217B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56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96D95-FC5D-4A29-A039-FD2A09436F46}" type="datetimeFigureOut">
              <a:rPr lang="en-US"/>
              <a:pPr>
                <a:defRPr/>
              </a:pPr>
              <a:t>12/31/2017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482C0-902D-48D3-B3C1-BD88D8589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589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4E2AE-306D-4002-BFF7-8AA7C49AAA38}" type="datetimeFigureOut">
              <a:rPr lang="en-US"/>
              <a:pPr>
                <a:defRPr/>
              </a:pPr>
              <a:t>12/31/2017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2074F-75C1-4483-9A89-C9A9FFCC7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0E78C-6B0F-4601-BD90-14C24C05C800}" type="datetimeFigureOut">
              <a:rPr lang="en-US"/>
              <a:pPr>
                <a:defRPr/>
              </a:pPr>
              <a:t>12/31/2017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CE0C8-7C05-4C0D-B0F3-1C00BA111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4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11127-D5D7-4C21-B639-6E71FBF34082}" type="datetimeFigureOut">
              <a:rPr lang="en-US"/>
              <a:pPr>
                <a:defRPr/>
              </a:pPr>
              <a:t>12/31/2017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0DEF1-8244-4118-A610-355F797C4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9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B8B1-ACC9-49C7-8018-BB0839C3947B}" type="datetimeFigureOut">
              <a:rPr lang="en-US"/>
              <a:pPr>
                <a:defRPr/>
              </a:pPr>
              <a:t>12/31/2017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7AEB1-2FA0-4ACC-93DE-275418242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23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75F54-5364-4E17-9FC3-8923D28A9D88}" type="datetimeFigureOut">
              <a:rPr lang="en-US"/>
              <a:pPr>
                <a:defRPr/>
              </a:pPr>
              <a:t>12/31/2017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DB7B2-93F8-4BF1-AB80-5D6DC6E98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2BC665-A4EB-4A5D-8EFB-EF5F8ACFC177}" type="datetimeFigureOut">
              <a:rPr lang="en-US"/>
              <a:pPr>
                <a:defRPr/>
              </a:pPr>
              <a:t>12/31/2017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B63741-08D4-4BA9-9C7B-8B8B3863A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37" r:id="rId2"/>
    <p:sldLayoutId id="2147484146" r:id="rId3"/>
    <p:sldLayoutId id="2147484138" r:id="rId4"/>
    <p:sldLayoutId id="2147484139" r:id="rId5"/>
    <p:sldLayoutId id="2147484140" r:id="rId6"/>
    <p:sldLayoutId id="2147484141" r:id="rId7"/>
    <p:sldLayoutId id="2147484142" r:id="rId8"/>
    <p:sldLayoutId id="2147484147" r:id="rId9"/>
    <p:sldLayoutId id="2147484143" r:id="rId10"/>
    <p:sldLayoutId id="214748414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smtClean="0"/>
              <a:t>Meeting with CCBE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smtClean="0"/>
          </a:p>
          <a:p>
            <a:endParaRPr lang="en-GB" smtClean="0"/>
          </a:p>
          <a:p>
            <a:r>
              <a:rPr lang="en-GB" sz="2800" smtClean="0"/>
              <a:t>Strasbourg 8 December 2017</a:t>
            </a:r>
          </a:p>
          <a:p>
            <a:endParaRPr lang="en-GB" sz="2400" smtClean="0"/>
          </a:p>
          <a:p>
            <a:endParaRPr lang="en-GB" sz="2400" dirty="0"/>
          </a:p>
        </p:txBody>
      </p:sp>
      <p:pic>
        <p:nvPicPr>
          <p:cNvPr id="4" name="Picture 2" descr="TranspDocHeaderSmall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1944341" cy="7292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641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Grp="1" noChangeArrowheads="1"/>
          </p:cNvSpPr>
          <p:nvPr>
            <p:ph type="title"/>
          </p:nvPr>
        </p:nvSpPr>
        <p:spPr>
          <a:xfrm>
            <a:off x="395536" y="1844824"/>
            <a:ext cx="8229600" cy="648072"/>
          </a:xfrm>
        </p:spPr>
        <p:txBody>
          <a:bodyPr/>
          <a:lstStyle/>
          <a:p>
            <a:pPr eaLnBrk="1" hangingPunct="1"/>
            <a:r>
              <a:rPr lang="en-GB" altLang="en-US" sz="3600" dirty="0" smtClean="0">
                <a:effectLst>
                  <a:outerShdw dist="50800" sx="1000" sy="1000" algn="ctr" rotWithShape="0">
                    <a:srgbClr val="000000"/>
                  </a:outerShdw>
                  <a:reflection endPos="0" dir="5400000" sy="-100000" algn="bl" rotWithShape="0"/>
                </a:effectLst>
                <a:latin typeface="Bookman Old Style" panose="02050604050505020204" pitchFamily="18" charset="0"/>
              </a:rPr>
              <a:t>Particular</a:t>
            </a:r>
            <a:r>
              <a:rPr lang="en-GB" altLang="en-US" sz="3600" dirty="0" smtClean="0">
                <a:effectLst>
                  <a:outerShdw dist="50800" sx="4000" sy="4000" algn="ctr" rotWithShape="0">
                    <a:srgbClr val="000000"/>
                  </a:outerShdw>
                  <a:reflection endPos="0" dir="5400000" sy="-100000" algn="bl" rotWithShape="0"/>
                </a:effectLst>
                <a:latin typeface="Bookman Old Style" panose="02050604050505020204" pitchFamily="18" charset="0"/>
              </a:rPr>
              <a:t> </a:t>
            </a:r>
            <a:r>
              <a:rPr lang="en-GB" altLang="en-US" sz="3600" dirty="0" smtClean="0">
                <a:latin typeface="Bookman Old Style" panose="02050604050505020204" pitchFamily="18" charset="0"/>
              </a:rPr>
              <a:t>types of cases falling </a:t>
            </a:r>
            <a:br>
              <a:rPr lang="en-GB" altLang="en-US" sz="3600" dirty="0" smtClean="0">
                <a:latin typeface="Bookman Old Style" panose="02050604050505020204" pitchFamily="18" charset="0"/>
              </a:rPr>
            </a:br>
            <a:r>
              <a:rPr lang="en-GB" altLang="en-US" sz="3600" dirty="0" smtClean="0">
                <a:latin typeface="Bookman Old Style" panose="02050604050505020204" pitchFamily="18" charset="0"/>
              </a:rPr>
              <a:t>under the Broader WECL concept:</a:t>
            </a:r>
            <a:br>
              <a:rPr lang="en-GB" altLang="en-US" sz="3600" dirty="0" smtClean="0">
                <a:latin typeface="Bookman Old Style" panose="02050604050505020204" pitchFamily="18" charset="0"/>
              </a:rPr>
            </a:br>
            <a:endParaRPr lang="en-GB" altLang="en-US" sz="3600" dirty="0" smtClean="0">
              <a:latin typeface="Bookman Old Style" panose="02050604050505020204" pitchFamily="18" charset="0"/>
            </a:endParaRPr>
          </a:p>
        </p:txBody>
      </p:sp>
      <p:sp>
        <p:nvSpPr>
          <p:cNvPr id="4099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57200" y="2276872"/>
            <a:ext cx="8229600" cy="3888978"/>
          </a:xfrm>
          <a:noFill/>
        </p:spPr>
        <p:txBody>
          <a:bodyPr/>
          <a:lstStyle/>
          <a:p>
            <a:pPr eaLnBrk="1" hangingPunct="1"/>
            <a:endParaRPr lang="en-GB" altLang="en-US" dirty="0" smtClean="0">
              <a:latin typeface="Bookman Old Style" panose="02050604050505020204" pitchFamily="18" charset="0"/>
            </a:endParaRPr>
          </a:p>
          <a:p>
            <a:pPr eaLnBrk="1" hangingPunct="1"/>
            <a:r>
              <a:rPr lang="en-GB" altLang="en-US" dirty="0" smtClean="0">
                <a:latin typeface="Bookman Old Style" panose="02050604050505020204" pitchFamily="18" charset="0"/>
              </a:rPr>
              <a:t>(a) PRIORITY cases</a:t>
            </a:r>
          </a:p>
          <a:p>
            <a:pPr eaLnBrk="1" hangingPunct="1"/>
            <a:r>
              <a:rPr lang="en-GB" altLang="en-US" dirty="0" smtClean="0">
                <a:latin typeface="Bookman Old Style" panose="02050604050505020204" pitchFamily="18" charset="0"/>
              </a:rPr>
              <a:t>(b) cases concerning key Articles of the Convention (2,3 etc.)</a:t>
            </a:r>
          </a:p>
          <a:p>
            <a:pPr eaLnBrk="1" hangingPunct="1"/>
            <a:r>
              <a:rPr lang="en-GB" altLang="en-US" dirty="0" smtClean="0">
                <a:latin typeface="Bookman Old Style" panose="02050604050505020204" pitchFamily="18" charset="0"/>
              </a:rPr>
              <a:t>(c) factually complex and/or numerous complaints cases</a:t>
            </a:r>
          </a:p>
          <a:p>
            <a:pPr eaLnBrk="1" hangingPunct="1"/>
            <a:r>
              <a:rPr lang="en-GB" altLang="en-US" dirty="0" smtClean="0">
                <a:latin typeface="Bookman Old Style" panose="02050604050505020204" pitchFamily="18" charset="0"/>
              </a:rPr>
              <a:t>(d) cases communicated by Chamber</a:t>
            </a:r>
            <a:endParaRPr lang="fr-FR" altLang="en-US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287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Grp="1" noChangeArrowheads="1"/>
          </p:cNvSpPr>
          <p:nvPr>
            <p:ph type="title"/>
          </p:nvPr>
        </p:nvSpPr>
        <p:spPr>
          <a:xfrm>
            <a:off x="683568" y="1196752"/>
            <a:ext cx="8229600" cy="936079"/>
          </a:xfrm>
        </p:spPr>
        <p:txBody>
          <a:bodyPr/>
          <a:lstStyle/>
          <a:p>
            <a:pPr eaLnBrk="1" hangingPunct="1"/>
            <a:r>
              <a:rPr lang="en-GB" altLang="en-US" sz="4000" dirty="0" smtClean="0">
                <a:latin typeface="Bookman Old Style" panose="02050604050505020204" pitchFamily="18" charset="0"/>
              </a:rPr>
              <a:t>When is case-law considered well-established?</a:t>
            </a:r>
          </a:p>
        </p:txBody>
      </p:sp>
      <p:sp>
        <p:nvSpPr>
          <p:cNvPr id="4099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539552" y="2492896"/>
            <a:ext cx="8147248" cy="3672954"/>
          </a:xfrm>
          <a:noFill/>
        </p:spPr>
        <p:txBody>
          <a:bodyPr/>
          <a:lstStyle/>
          <a:p>
            <a:pPr eaLnBrk="1" hangingPunct="1"/>
            <a:r>
              <a:rPr lang="en-GB" altLang="en-US" dirty="0" smtClean="0">
                <a:latin typeface="Bookman Old Style" panose="02050604050505020204" pitchFamily="18" charset="0"/>
              </a:rPr>
              <a:t>The issue at stake has been addressed in one GC, pilot or leading </a:t>
            </a:r>
            <a:r>
              <a:rPr lang="en-GB" altLang="en-US" dirty="0">
                <a:latin typeface="Bookman Old Style" panose="02050604050505020204" pitchFamily="18" charset="0"/>
              </a:rPr>
              <a:t>judgment </a:t>
            </a:r>
            <a:r>
              <a:rPr lang="en-GB" altLang="en-US" dirty="0" smtClean="0">
                <a:latin typeface="Bookman Old Style" panose="02050604050505020204" pitchFamily="18" charset="0"/>
              </a:rPr>
              <a:t>or in a recent Chamber judgment against the State concerned</a:t>
            </a:r>
          </a:p>
          <a:p>
            <a:pPr eaLnBrk="1" hangingPunct="1"/>
            <a:r>
              <a:rPr lang="en-GB" altLang="en-US" dirty="0" smtClean="0">
                <a:latin typeface="Bookman Old Style" panose="02050604050505020204" pitchFamily="18" charset="0"/>
              </a:rPr>
              <a:t>If not, other criteria should be applied; among these, in principle the Court will have regard to whether the issue (not necessarily identical but relatively similar) has been examined in at least three judgments against OTHER States</a:t>
            </a:r>
          </a:p>
        </p:txBody>
      </p:sp>
    </p:spTree>
    <p:extLst>
      <p:ext uri="{BB962C8B-B14F-4D97-AF65-F5344CB8AC3E}">
        <p14:creationId xmlns:p14="http://schemas.microsoft.com/office/powerpoint/2010/main" val="8036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2"/>
          <p:cNvSpPr>
            <a:spLocks noGrp="1" noChangeArrowheads="1"/>
          </p:cNvSpPr>
          <p:nvPr>
            <p:ph type="title"/>
          </p:nvPr>
        </p:nvSpPr>
        <p:spPr>
          <a:xfrm>
            <a:off x="467544" y="980728"/>
            <a:ext cx="8229600" cy="1224137"/>
          </a:xfrm>
        </p:spPr>
        <p:txBody>
          <a:bodyPr/>
          <a:lstStyle/>
          <a:p>
            <a:pPr eaLnBrk="1" hangingPunct="1"/>
            <a:r>
              <a:rPr lang="en-GB" altLang="en-US" sz="3600" dirty="0" smtClean="0">
                <a:latin typeface="Bookman Old Style" panose="02050604050505020204" pitchFamily="18" charset="0"/>
              </a:rPr>
              <a:t>Types of cases which will continue to be examined by a Chamber:</a:t>
            </a:r>
            <a:br>
              <a:rPr lang="en-GB" altLang="en-US" sz="3600" dirty="0" smtClean="0">
                <a:latin typeface="Bookman Old Style" panose="02050604050505020204" pitchFamily="18" charset="0"/>
              </a:rPr>
            </a:br>
            <a:endParaRPr lang="en-GB" altLang="en-US" sz="3600" dirty="0" smtClean="0">
              <a:latin typeface="Bookman Old Style" panose="02050604050505020204" pitchFamily="18" charset="0"/>
            </a:endParaRPr>
          </a:p>
        </p:txBody>
      </p:sp>
      <p:sp>
        <p:nvSpPr>
          <p:cNvPr id="5123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389437"/>
          </a:xfrm>
          <a:noFill/>
        </p:spPr>
        <p:txBody>
          <a:bodyPr/>
          <a:lstStyle/>
          <a:p>
            <a:pPr eaLnBrk="1" hangingPunct="1"/>
            <a:endParaRPr lang="en-GB" altLang="en-US" dirty="0" smtClean="0">
              <a:latin typeface="Bookman Old Style" panose="02050604050505020204" pitchFamily="18" charset="0"/>
            </a:endParaRPr>
          </a:p>
          <a:p>
            <a:pPr eaLnBrk="1" hangingPunct="1"/>
            <a:r>
              <a:rPr lang="en-GB" altLang="en-US" dirty="0" smtClean="0">
                <a:latin typeface="Bookman Old Style" panose="02050604050505020204" pitchFamily="18" charset="0"/>
              </a:rPr>
              <a:t>(a) cases that may contribute to develop, change or clarify case-law (problem of INTERPRETATION)</a:t>
            </a:r>
          </a:p>
          <a:p>
            <a:pPr eaLnBrk="1" hangingPunct="1"/>
            <a:r>
              <a:rPr lang="en-GB" altLang="en-US" dirty="0" smtClean="0">
                <a:latin typeface="Bookman Old Style" panose="02050604050505020204" pitchFamily="18" charset="0"/>
              </a:rPr>
              <a:t>(b) cases that may apply existing case-law in a novel factual context (problem of APPLICATION)</a:t>
            </a:r>
          </a:p>
          <a:p>
            <a:pPr eaLnBrk="1" hangingPunct="1"/>
            <a:r>
              <a:rPr lang="en-GB" altLang="en-US" dirty="0" smtClean="0">
                <a:latin typeface="Bookman Old Style" panose="02050604050505020204" pitchFamily="18" charset="0"/>
              </a:rPr>
              <a:t>(c) borderline cases (or cases NOT “case-law waterproof”)</a:t>
            </a:r>
          </a:p>
          <a:p>
            <a:pPr eaLnBrk="1" hangingPunct="1"/>
            <a:r>
              <a:rPr lang="en-GB" altLang="en-US" dirty="0" smtClean="0">
                <a:latin typeface="Bookman Old Style" panose="02050604050505020204" pitchFamily="18" charset="0"/>
              </a:rPr>
              <a:t>(d) high profile (applicant’s personality) and/or sensitive cases (media attention) that are of particular importance for the national legal order</a:t>
            </a:r>
          </a:p>
        </p:txBody>
      </p:sp>
    </p:spTree>
    <p:extLst>
      <p:ext uri="{BB962C8B-B14F-4D97-AF65-F5344CB8AC3E}">
        <p14:creationId xmlns:p14="http://schemas.microsoft.com/office/powerpoint/2010/main" val="2340301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836711"/>
            <a:ext cx="8229600" cy="792063"/>
          </a:xfrm>
        </p:spPr>
        <p:txBody>
          <a:bodyPr/>
          <a:lstStyle/>
          <a:p>
            <a:pPr eaLnBrk="1" hangingPunct="1"/>
            <a:r>
              <a:rPr lang="en-GB" altLang="en-US" b="1" dirty="0" smtClean="0">
                <a:latin typeface="Bookman Old Style" panose="02050604050505020204" pitchFamily="18" charset="0"/>
              </a:rPr>
              <a:t>PROCEDURAL POINT</a:t>
            </a:r>
            <a:r>
              <a:rPr lang="en-GB" altLang="en-US" dirty="0" smtClean="0">
                <a:latin typeface="Myriad Pro" pitchFamily="34" charset="0"/>
              </a:rPr>
              <a:t/>
            </a:r>
            <a:br>
              <a:rPr lang="en-GB" altLang="en-US" dirty="0" smtClean="0">
                <a:latin typeface="Myriad Pro" pitchFamily="34" charset="0"/>
              </a:rPr>
            </a:br>
            <a:endParaRPr lang="en-GB" altLang="en-US" dirty="0" smtClean="0">
              <a:latin typeface="Myriad Pro" pitchFamily="34" charset="0"/>
            </a:endParaRPr>
          </a:p>
        </p:txBody>
      </p:sp>
      <p:sp>
        <p:nvSpPr>
          <p:cNvPr id="6147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5297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dirty="0" smtClean="0"/>
              <a:t>	</a:t>
            </a:r>
          </a:p>
          <a:p>
            <a:pPr eaLnBrk="1" hangingPunct="1">
              <a:buFontTx/>
              <a:buNone/>
            </a:pPr>
            <a:r>
              <a:rPr lang="en-GB" altLang="en-US" dirty="0" smtClean="0">
                <a:latin typeface="Bookman Old Style" panose="02050604050505020204" pitchFamily="18" charset="0"/>
              </a:rPr>
              <a:t>Parties:</a:t>
            </a:r>
          </a:p>
          <a:p>
            <a:pPr eaLnBrk="1" hangingPunct="1"/>
            <a:r>
              <a:rPr lang="en-GB" altLang="en-US" dirty="0" smtClean="0">
                <a:latin typeface="Bookman Old Style" panose="02050604050505020204" pitchFamily="18" charset="0"/>
              </a:rPr>
              <a:t>Are informed at communication stage of the Court’s intention to assign a case to a Committee</a:t>
            </a:r>
          </a:p>
          <a:p>
            <a:pPr eaLnBrk="1" hangingPunct="1"/>
            <a:r>
              <a:rPr lang="en-GB" altLang="en-US" dirty="0" smtClean="0">
                <a:latin typeface="Bookman Old Style" panose="02050604050505020204" pitchFamily="18" charset="0"/>
              </a:rPr>
              <a:t>have the possibility to object in their observations</a:t>
            </a:r>
          </a:p>
          <a:p>
            <a:pPr eaLnBrk="1" hangingPunct="1"/>
            <a:r>
              <a:rPr lang="en-GB" altLang="en-US" dirty="0" smtClean="0">
                <a:latin typeface="Bookman Old Style" panose="02050604050505020204" pitchFamily="18" charset="0"/>
              </a:rPr>
              <a:t>No veto, the judges can process the apps in CTE but objections, if any, will be considered</a:t>
            </a:r>
          </a:p>
          <a:p>
            <a:pPr eaLnBrk="1" hangingPunct="1"/>
            <a:endParaRPr lang="fr-F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146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Recap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Single Judge</a:t>
            </a:r>
          </a:p>
          <a:p>
            <a:r>
              <a:rPr lang="fr-FR" dirty="0" smtClean="0"/>
              <a:t>WECL (no observations </a:t>
            </a:r>
            <a:r>
              <a:rPr lang="fr-FR" dirty="0" err="1" smtClean="0"/>
              <a:t>requested</a:t>
            </a:r>
            <a:r>
              <a:rPr lang="fr-FR" dirty="0" smtClean="0"/>
              <a:t>) </a:t>
            </a:r>
            <a:r>
              <a:rPr lang="fr-FR" dirty="0" err="1" smtClean="0"/>
              <a:t>repetitive</a:t>
            </a:r>
            <a:r>
              <a:rPr lang="fr-FR" dirty="0" smtClean="0"/>
              <a:t> </a:t>
            </a:r>
            <a:r>
              <a:rPr lang="fr-FR" dirty="0" err="1" smtClean="0"/>
              <a:t>apps</a:t>
            </a:r>
            <a:endParaRPr lang="fr-FR" dirty="0" smtClean="0"/>
          </a:p>
          <a:p>
            <a:r>
              <a:rPr lang="fr-FR" dirty="0" err="1" smtClean="0"/>
              <a:t>Procedures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request</a:t>
            </a:r>
            <a:r>
              <a:rPr lang="fr-FR" dirty="0" smtClean="0"/>
              <a:t> of observations</a:t>
            </a:r>
          </a:p>
          <a:p>
            <a:pPr lvl="1"/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statement</a:t>
            </a:r>
            <a:r>
              <a:rPr lang="fr-FR" dirty="0" smtClean="0"/>
              <a:t> of </a:t>
            </a:r>
            <a:r>
              <a:rPr lang="fr-FR" dirty="0" err="1" smtClean="0"/>
              <a:t>facts</a:t>
            </a:r>
            <a:r>
              <a:rPr lang="fr-FR" dirty="0" smtClean="0"/>
              <a:t> – CHB/CTE </a:t>
            </a:r>
          </a:p>
          <a:p>
            <a:pPr lvl="1"/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 smtClean="0"/>
              <a:t>statement</a:t>
            </a:r>
            <a:r>
              <a:rPr lang="fr-FR" dirty="0" smtClean="0"/>
              <a:t> of </a:t>
            </a:r>
            <a:r>
              <a:rPr lang="fr-FR" dirty="0" err="1" smtClean="0"/>
              <a:t>facts</a:t>
            </a:r>
            <a:r>
              <a:rPr lang="fr-FR" dirty="0" smtClean="0"/>
              <a:t> IMSI - CHB/CTE</a:t>
            </a:r>
          </a:p>
          <a:p>
            <a:pPr lvl="1"/>
            <a:r>
              <a:rPr lang="fr-FR" dirty="0" err="1" smtClean="0"/>
              <a:t>Broader</a:t>
            </a:r>
            <a:r>
              <a:rPr lang="fr-FR" dirty="0" smtClean="0"/>
              <a:t> WECL (CTE)</a:t>
            </a:r>
            <a:endParaRPr lang="fr-FR" dirty="0"/>
          </a:p>
          <a:p>
            <a:endParaRPr lang="fr-FR" sz="2400" dirty="0" smtClean="0">
              <a:solidFill>
                <a:srgbClr val="0070C0"/>
              </a:solidFill>
            </a:endParaRPr>
          </a:p>
          <a:p>
            <a:r>
              <a:rPr lang="fr-FR" sz="2400" dirty="0" err="1" smtClean="0">
                <a:solidFill>
                  <a:srgbClr val="0070C0"/>
                </a:solidFill>
              </a:rPr>
              <a:t>Processing</a:t>
            </a:r>
            <a:r>
              <a:rPr lang="fr-FR" sz="2400" dirty="0" smtClean="0">
                <a:solidFill>
                  <a:srgbClr val="0070C0"/>
                </a:solidFill>
              </a:rPr>
              <a:t> </a:t>
            </a:r>
            <a:r>
              <a:rPr lang="fr-FR" sz="2400" dirty="0">
                <a:solidFill>
                  <a:srgbClr val="0070C0"/>
                </a:solidFill>
              </a:rPr>
              <a:t>the applications </a:t>
            </a:r>
            <a:r>
              <a:rPr lang="fr-FR" sz="2400" dirty="0" err="1">
                <a:solidFill>
                  <a:srgbClr val="0070C0"/>
                </a:solidFill>
              </a:rPr>
              <a:t>implies</a:t>
            </a:r>
            <a:r>
              <a:rPr lang="fr-FR" sz="2400" dirty="0">
                <a:solidFill>
                  <a:srgbClr val="0070C0"/>
                </a:solidFill>
              </a:rPr>
              <a:t> a flexible use of </a:t>
            </a:r>
            <a:r>
              <a:rPr lang="fr-FR" sz="2400" dirty="0" err="1">
                <a:solidFill>
                  <a:srgbClr val="0070C0"/>
                </a:solidFill>
              </a:rPr>
              <a:t>several</a:t>
            </a:r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fr-FR" sz="2400" dirty="0" err="1">
                <a:solidFill>
                  <a:srgbClr val="0070C0"/>
                </a:solidFill>
              </a:rPr>
              <a:t>tools</a:t>
            </a:r>
            <a:r>
              <a:rPr lang="fr-FR" sz="2400" dirty="0">
                <a:solidFill>
                  <a:srgbClr val="0070C0"/>
                </a:solidFill>
              </a:rPr>
              <a:t>, IMSI </a:t>
            </a:r>
            <a:r>
              <a:rPr lang="fr-FR" sz="2400" dirty="0" err="1">
                <a:solidFill>
                  <a:srgbClr val="0070C0"/>
                </a:solidFill>
              </a:rPr>
              <a:t>is</a:t>
            </a:r>
            <a:r>
              <a:rPr lang="fr-FR" sz="2400" dirty="0">
                <a:solidFill>
                  <a:srgbClr val="0070C0"/>
                </a:solidFill>
              </a:rPr>
              <a:t> one of </a:t>
            </a:r>
            <a:r>
              <a:rPr lang="fr-FR" sz="2400" dirty="0" err="1">
                <a:solidFill>
                  <a:srgbClr val="0070C0"/>
                </a:solidFill>
              </a:rPr>
              <a:t>them</a:t>
            </a:r>
            <a:endParaRPr lang="fr-FR" dirty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035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/>
          <a:lstStyle/>
          <a:p>
            <a:pPr algn="ctr"/>
            <a:r>
              <a:rPr lang="fr-FR" dirty="0" err="1" smtClean="0"/>
              <a:t>Immediate</a:t>
            </a:r>
            <a:r>
              <a:rPr lang="fr-FR" dirty="0" smtClean="0"/>
              <a:t> </a:t>
            </a:r>
            <a:r>
              <a:rPr lang="fr-FR" dirty="0" err="1" smtClean="0"/>
              <a:t>Simplified</a:t>
            </a:r>
            <a:r>
              <a:rPr lang="fr-FR" dirty="0" smtClean="0"/>
              <a:t> communication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055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92697"/>
            <a:ext cx="8640960" cy="5631904"/>
          </a:xfrm>
        </p:spPr>
        <p:txBody>
          <a:bodyPr/>
          <a:lstStyle/>
          <a:p>
            <a:pPr marL="457200" lvl="3" indent="-457200">
              <a:buSzPct val="95000"/>
              <a:buFont typeface="Arial" panose="020B0604020202020204" pitchFamily="34" charset="0"/>
              <a:buChar char="•"/>
            </a:pPr>
            <a:r>
              <a:rPr lang="fr-FR" sz="2400" dirty="0" smtClean="0"/>
              <a:t>12 </a:t>
            </a:r>
            <a:r>
              <a:rPr lang="fr-FR" sz="2400" dirty="0"/>
              <a:t>pays tests en 2016, </a:t>
            </a:r>
            <a:r>
              <a:rPr lang="fr-FR" sz="2400" dirty="0" smtClean="0">
                <a:solidFill>
                  <a:srgbClr val="0070C0"/>
                </a:solidFill>
              </a:rPr>
              <a:t>12 test countries in 2016</a:t>
            </a:r>
          </a:p>
          <a:p>
            <a:pPr marL="457200" lvl="3" indent="-457200">
              <a:buSzPct val="95000"/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457200" lvl="3" indent="-457200">
              <a:buSzPct val="95000"/>
              <a:buFont typeface="Arial" panose="020B0604020202020204" pitchFamily="34" charset="0"/>
              <a:buChar char="•"/>
            </a:pPr>
            <a:r>
              <a:rPr lang="en-GB" sz="2400" dirty="0" smtClean="0"/>
              <a:t>27 Pays / </a:t>
            </a:r>
            <a:r>
              <a:rPr lang="en-GB" sz="2400" dirty="0">
                <a:solidFill>
                  <a:srgbClr val="0070C0"/>
                </a:solidFill>
              </a:rPr>
              <a:t>27 States </a:t>
            </a:r>
            <a:r>
              <a:rPr lang="en-GB" sz="2400" dirty="0"/>
              <a:t>30/11/2017</a:t>
            </a:r>
          </a:p>
          <a:p>
            <a:pPr marL="457200" lvl="3" indent="-457200">
              <a:buSzPct val="95000"/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0070C0"/>
              </a:solidFill>
            </a:endParaRPr>
          </a:p>
          <a:p>
            <a:pPr marL="731838" lvl="4" indent="-457200">
              <a:buSzPct val="95000"/>
              <a:buFont typeface="Arial" panose="020B0604020202020204" pitchFamily="34" charset="0"/>
              <a:buChar char="•"/>
            </a:pPr>
            <a:r>
              <a:rPr lang="en-GB" sz="2400" dirty="0" smtClean="0"/>
              <a:t>ALB</a:t>
            </a:r>
            <a:r>
              <a:rPr lang="en-GB" sz="2400" dirty="0"/>
              <a:t>, AUT, AZE, BEL, BGR, BIH, CRO, DNK, ESP, FRA, GER, GRC, HUN, </a:t>
            </a:r>
            <a:r>
              <a:rPr lang="fr-FR" sz="2400" dirty="0"/>
              <a:t>ISL, ITA, LVA, MDA, MKD, MON, </a:t>
            </a:r>
            <a:r>
              <a:rPr lang="en-GB" sz="2400" dirty="0"/>
              <a:t>NLD, PRT, ROM, RUS, SUI, SVN, TUR, </a:t>
            </a:r>
            <a:r>
              <a:rPr lang="en-GB" sz="2400" dirty="0" smtClean="0"/>
              <a:t>UKR</a:t>
            </a:r>
          </a:p>
          <a:p>
            <a:pPr marL="457200" lvl="3" indent="-457200">
              <a:buSzPct val="95000"/>
              <a:buFont typeface="Arial" panose="020B0604020202020204" pitchFamily="34" charset="0"/>
              <a:buChar char="•"/>
            </a:pPr>
            <a:endParaRPr lang="fr-FR" sz="2400" dirty="0" smtClean="0"/>
          </a:p>
          <a:p>
            <a:pPr marL="457200" lvl="3" indent="-457200">
              <a:buSzPct val="95000"/>
              <a:buFont typeface="Arial" panose="020B0604020202020204" pitchFamily="34" charset="0"/>
              <a:buChar char="•"/>
            </a:pPr>
            <a:r>
              <a:rPr lang="fr-FR" sz="2400" dirty="0" smtClean="0"/>
              <a:t>1 501 requêtes communiquées / </a:t>
            </a:r>
            <a:r>
              <a:rPr lang="fr-FR" sz="2400" dirty="0" smtClean="0">
                <a:solidFill>
                  <a:srgbClr val="0070C0"/>
                </a:solidFill>
              </a:rPr>
              <a:t>applications </a:t>
            </a:r>
            <a:r>
              <a:rPr lang="fr-FR" sz="2400" dirty="0" err="1" smtClean="0">
                <a:solidFill>
                  <a:srgbClr val="0070C0"/>
                </a:solidFill>
              </a:rPr>
              <a:t>communicated</a:t>
            </a:r>
            <a:r>
              <a:rPr lang="fr-FR" sz="2400" dirty="0" smtClean="0">
                <a:solidFill>
                  <a:srgbClr val="0070C0"/>
                </a:solidFill>
              </a:rPr>
              <a:t> </a:t>
            </a:r>
          </a:p>
          <a:p>
            <a:pPr marL="731838" lvl="4" indent="-457200">
              <a:buSzPct val="95000"/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70C0"/>
                </a:solidFill>
              </a:rPr>
              <a:t>(843 </a:t>
            </a:r>
            <a:r>
              <a:rPr lang="fr-FR" sz="2400" dirty="0" smtClean="0"/>
              <a:t>avec une irrecevabilité partielle</a:t>
            </a:r>
            <a:r>
              <a:rPr lang="fr-FR" sz="2400" dirty="0" smtClean="0">
                <a:solidFill>
                  <a:srgbClr val="0070C0"/>
                </a:solidFill>
              </a:rPr>
              <a:t> / </a:t>
            </a:r>
            <a:r>
              <a:rPr lang="fr-FR" sz="2400" dirty="0" err="1" smtClean="0">
                <a:solidFill>
                  <a:srgbClr val="0070C0"/>
                </a:solidFill>
              </a:rPr>
              <a:t>with</a:t>
            </a:r>
            <a:r>
              <a:rPr lang="fr-FR" sz="2400" dirty="0" smtClean="0">
                <a:solidFill>
                  <a:srgbClr val="0070C0"/>
                </a:solidFill>
              </a:rPr>
              <a:t> partial </a:t>
            </a:r>
            <a:r>
              <a:rPr lang="fr-FR" sz="2400" dirty="0" err="1" smtClean="0">
                <a:solidFill>
                  <a:srgbClr val="0070C0"/>
                </a:solidFill>
              </a:rPr>
              <a:t>inadmissibility</a:t>
            </a:r>
            <a:r>
              <a:rPr lang="fr-FR" sz="2400" dirty="0" smtClean="0">
                <a:solidFill>
                  <a:srgbClr val="0070C0"/>
                </a:solidFill>
              </a:rPr>
              <a:t>)</a:t>
            </a:r>
          </a:p>
          <a:p>
            <a:pPr marL="457200" lvl="3" indent="-457200">
              <a:buSzPct val="95000"/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r>
              <a:rPr lang="en-GB" sz="2400" dirty="0" smtClean="0"/>
              <a:t>  </a:t>
            </a:r>
            <a:r>
              <a:rPr lang="en-GB" sz="2400" dirty="0" err="1" smtClean="0"/>
              <a:t>dont</a:t>
            </a:r>
            <a:r>
              <a:rPr lang="en-GB" sz="2400" dirty="0" smtClean="0"/>
              <a:t> 101 déjà </a:t>
            </a:r>
            <a:r>
              <a:rPr lang="en-GB" sz="2400" dirty="0" err="1" smtClean="0"/>
              <a:t>décidées</a:t>
            </a:r>
            <a:r>
              <a:rPr lang="en-GB" sz="2400" dirty="0" smtClean="0"/>
              <a:t> /</a:t>
            </a:r>
            <a:r>
              <a:rPr lang="en-GB" sz="2400" dirty="0" smtClean="0">
                <a:solidFill>
                  <a:srgbClr val="0070C0"/>
                </a:solidFill>
              </a:rPr>
              <a:t>101 of them already decided</a:t>
            </a:r>
          </a:p>
          <a:p>
            <a:pPr marL="0" indent="0">
              <a:buNone/>
            </a:pPr>
            <a:endParaRPr lang="en-GB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67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93576"/>
          </a:xfrm>
        </p:spPr>
        <p:txBody>
          <a:bodyPr/>
          <a:lstStyle/>
          <a:p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/>
              <a:t/>
            </a:r>
            <a:br>
              <a:rPr lang="fr-FR" sz="4400" dirty="0"/>
            </a:b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/>
              <a:t/>
            </a:r>
            <a:br>
              <a:rPr lang="fr-FR" sz="4400" dirty="0"/>
            </a:br>
            <a:r>
              <a:rPr lang="fr-FR" sz="4400" dirty="0">
                <a:solidFill>
                  <a:srgbClr val="0070C0"/>
                </a:solidFill>
              </a:rPr>
              <a:t/>
            </a:r>
            <a:br>
              <a:rPr lang="fr-FR" sz="4400" dirty="0">
                <a:solidFill>
                  <a:srgbClr val="0070C0"/>
                </a:solidFill>
              </a:rPr>
            </a:br>
            <a:endParaRPr lang="fr-FR" altLang="en-US" sz="4000" dirty="0" smtClean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67544" y="1298426"/>
            <a:ext cx="8496944" cy="5010894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fr-FR" sz="2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Quelles </a:t>
            </a:r>
            <a:r>
              <a:rPr lang="fr-FR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affaires? </a:t>
            </a:r>
            <a:r>
              <a:rPr lang="fr-FR" sz="2400" dirty="0" err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Which</a:t>
            </a:r>
            <a:r>
              <a:rPr lang="fr-FR" sz="2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cases ? </a:t>
            </a:r>
            <a:endParaRPr lang="fr-FR" sz="2400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fr-FR" altLang="en-US" sz="2000" dirty="0" smtClean="0"/>
              <a:t>requêtes </a:t>
            </a:r>
            <a:r>
              <a:rPr lang="fr-FR" altLang="en-US" sz="2000" dirty="0"/>
              <a:t>conformes à l’article </a:t>
            </a:r>
            <a:r>
              <a:rPr lang="fr-FR" altLang="en-US" sz="2000" dirty="0" smtClean="0"/>
              <a:t>47 /</a:t>
            </a:r>
            <a:r>
              <a:rPr lang="fr-FR" altLang="en-US" sz="2000" dirty="0" err="1" smtClean="0">
                <a:solidFill>
                  <a:srgbClr val="0070C0"/>
                </a:solidFill>
              </a:rPr>
              <a:t>Rule</a:t>
            </a:r>
            <a:r>
              <a:rPr lang="fr-FR" altLang="en-US" sz="2000" dirty="0" smtClean="0">
                <a:solidFill>
                  <a:srgbClr val="0070C0"/>
                </a:solidFill>
              </a:rPr>
              <a:t> 47 type of cases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fr-FR" altLang="en-US" sz="2000" dirty="0" smtClean="0"/>
              <a:t>affaires </a:t>
            </a:r>
            <a:r>
              <a:rPr lang="fr-FR" altLang="en-US" sz="2000" dirty="0"/>
              <a:t>en </a:t>
            </a:r>
            <a:r>
              <a:rPr lang="fr-FR" altLang="en-US" sz="2000" dirty="0" smtClean="0"/>
              <a:t>arriéré ou nouvelles, simples ou complexes/</a:t>
            </a:r>
            <a:r>
              <a:rPr lang="fr-FR" altLang="en-US" sz="2000" dirty="0" err="1" smtClean="0">
                <a:solidFill>
                  <a:srgbClr val="0070C0"/>
                </a:solidFill>
              </a:rPr>
              <a:t>backlog</a:t>
            </a:r>
            <a:r>
              <a:rPr lang="fr-FR" altLang="en-US" sz="2000" dirty="0" smtClean="0">
                <a:solidFill>
                  <a:srgbClr val="0070C0"/>
                </a:solidFill>
              </a:rPr>
              <a:t> or new cases, simple or </a:t>
            </a:r>
            <a:r>
              <a:rPr lang="fr-FR" altLang="en-US" sz="2000" dirty="0" err="1" smtClean="0">
                <a:solidFill>
                  <a:srgbClr val="0070C0"/>
                </a:solidFill>
              </a:rPr>
              <a:t>complex</a:t>
            </a:r>
            <a:endParaRPr lang="fr-FR" altLang="en-US" sz="20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fr-FR" altLang="en-US" sz="2000" i="1" dirty="0" smtClean="0">
                <a:solidFill>
                  <a:srgbClr val="0070C0"/>
                </a:solidFill>
              </a:rPr>
              <a:t> </a:t>
            </a:r>
            <a:r>
              <a:rPr lang="fr-FR" altLang="en-US" sz="2000" dirty="0"/>
              <a:t>avec l’accord du juge Rapporteur et du juge </a:t>
            </a:r>
            <a:r>
              <a:rPr lang="fr-FR" altLang="en-US" sz="2000" dirty="0" smtClean="0"/>
              <a:t>National/</a:t>
            </a:r>
            <a:r>
              <a:rPr lang="fr-FR" altLang="en-US" sz="2000" dirty="0" err="1">
                <a:solidFill>
                  <a:srgbClr val="0070C0"/>
                </a:solidFill>
              </a:rPr>
              <a:t>with</a:t>
            </a:r>
            <a:r>
              <a:rPr lang="fr-FR" altLang="en-US" sz="2000" dirty="0">
                <a:solidFill>
                  <a:srgbClr val="0070C0"/>
                </a:solidFill>
              </a:rPr>
              <a:t> the </a:t>
            </a:r>
            <a:r>
              <a:rPr lang="fr-FR" altLang="en-US" sz="2000" dirty="0" err="1">
                <a:solidFill>
                  <a:srgbClr val="0070C0"/>
                </a:solidFill>
              </a:rPr>
              <a:t>approval</a:t>
            </a:r>
            <a:r>
              <a:rPr lang="fr-FR" altLang="en-US" sz="2000" dirty="0">
                <a:solidFill>
                  <a:srgbClr val="0070C0"/>
                </a:solidFill>
              </a:rPr>
              <a:t> of the Judge Rapporteur and the National </a:t>
            </a:r>
            <a:r>
              <a:rPr lang="fr-FR" altLang="en-US" sz="2000" dirty="0" smtClean="0">
                <a:solidFill>
                  <a:srgbClr val="0070C0"/>
                </a:solidFill>
              </a:rPr>
              <a:t>Judge</a:t>
            </a:r>
          </a:p>
          <a:p>
            <a:r>
              <a:rPr lang="fr-FR" altLang="en-US" sz="2000" dirty="0"/>
              <a:t>Pas d’exposé des faits mais l’objet de l’affaire /</a:t>
            </a:r>
            <a:r>
              <a:rPr lang="fr-FR" altLang="en-US" sz="2000" dirty="0">
                <a:solidFill>
                  <a:schemeClr val="accent1">
                    <a:lumMod val="75000"/>
                  </a:schemeClr>
                </a:solidFill>
              </a:rPr>
              <a:t>no </a:t>
            </a:r>
            <a:r>
              <a:rPr lang="fr-FR" altLang="en-US" sz="2000" dirty="0" err="1">
                <a:solidFill>
                  <a:schemeClr val="accent1">
                    <a:lumMod val="75000"/>
                  </a:schemeClr>
                </a:solidFill>
              </a:rPr>
              <a:t>statement</a:t>
            </a:r>
            <a:r>
              <a:rPr lang="fr-FR" altLang="en-US" sz="2000" dirty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fr-FR" altLang="en-US" sz="2000" dirty="0" err="1">
                <a:solidFill>
                  <a:schemeClr val="accent1">
                    <a:lumMod val="75000"/>
                  </a:schemeClr>
                </a:solidFill>
              </a:rPr>
              <a:t>facts</a:t>
            </a:r>
            <a:r>
              <a:rPr lang="fr-FR" altLang="en-US" sz="2000" dirty="0">
                <a:solidFill>
                  <a:schemeClr val="accent1">
                    <a:lumMod val="75000"/>
                  </a:schemeClr>
                </a:solidFill>
              </a:rPr>
              <a:t> but a </a:t>
            </a:r>
            <a:r>
              <a:rPr lang="fr-FR" altLang="en-US" sz="2000" dirty="0" err="1">
                <a:solidFill>
                  <a:schemeClr val="accent1">
                    <a:lumMod val="75000"/>
                  </a:schemeClr>
                </a:solidFill>
              </a:rPr>
              <a:t>subject</a:t>
            </a:r>
            <a:r>
              <a:rPr lang="fr-FR" alt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altLang="en-US" sz="2000" dirty="0" err="1">
                <a:solidFill>
                  <a:schemeClr val="accent1">
                    <a:lumMod val="75000"/>
                  </a:schemeClr>
                </a:solidFill>
              </a:rPr>
              <a:t>matter</a:t>
            </a:r>
            <a:r>
              <a:rPr lang="fr-FR" altLang="en-US" sz="2000" dirty="0">
                <a:solidFill>
                  <a:schemeClr val="accent1">
                    <a:lumMod val="75000"/>
                  </a:schemeClr>
                </a:solidFill>
              </a:rPr>
              <a:t> of the case</a:t>
            </a:r>
          </a:p>
          <a:p>
            <a:r>
              <a:rPr lang="fr-FR" sz="2000" dirty="0">
                <a:solidFill>
                  <a:prstClr val="black"/>
                </a:solidFill>
                <a:latin typeface="Constantia" pitchFamily="18" charset="0"/>
                <a:cs typeface="Arial" charset="0"/>
              </a:rPr>
              <a:t>Les questions sont plus détaillées / </a:t>
            </a:r>
            <a:r>
              <a:rPr lang="fr-FR" sz="2000" dirty="0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questions are more </a:t>
            </a:r>
            <a:r>
              <a:rPr lang="fr-FR" sz="2000" dirty="0" err="1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specific</a:t>
            </a:r>
            <a:r>
              <a:rPr lang="fr-FR" sz="2000" dirty="0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 </a:t>
            </a:r>
          </a:p>
          <a:p>
            <a:r>
              <a:rPr lang="fr-FR" altLang="en-US" sz="2000" dirty="0" smtClean="0"/>
              <a:t>Procédure </a:t>
            </a:r>
            <a:r>
              <a:rPr lang="fr-FR" altLang="en-US" sz="2000" dirty="0"/>
              <a:t>plus </a:t>
            </a:r>
            <a:r>
              <a:rPr lang="fr-FR" altLang="en-US" sz="2000" dirty="0" smtClean="0"/>
              <a:t>contradictoire (contester et documenter) </a:t>
            </a:r>
            <a:r>
              <a:rPr lang="fr-FR" altLang="en-US" sz="2000" dirty="0"/>
              <a:t>/ </a:t>
            </a:r>
            <a:r>
              <a:rPr lang="fr-FR" altLang="en-US" sz="2000" dirty="0" err="1">
                <a:solidFill>
                  <a:schemeClr val="accent1">
                    <a:lumMod val="75000"/>
                  </a:schemeClr>
                </a:solidFill>
              </a:rPr>
              <a:t>adversarial</a:t>
            </a:r>
            <a:r>
              <a:rPr lang="fr-FR" alt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alt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procedure</a:t>
            </a:r>
            <a:r>
              <a:rPr lang="fr-FR" altLang="en-US" sz="2000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fr-FR" alt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contest</a:t>
            </a:r>
            <a:r>
              <a:rPr lang="fr-FR" altLang="en-US" sz="2000" dirty="0" smtClean="0">
                <a:solidFill>
                  <a:schemeClr val="accent1">
                    <a:lumMod val="75000"/>
                  </a:schemeClr>
                </a:solidFill>
              </a:rPr>
              <a:t> and document)</a:t>
            </a:r>
          </a:p>
          <a:p>
            <a:r>
              <a:rPr lang="fr-FR" sz="1800" dirty="0" smtClean="0">
                <a:solidFill>
                  <a:prstClr val="black"/>
                </a:solidFill>
                <a:latin typeface="Constantia" pitchFamily="18" charset="0"/>
                <a:cs typeface="Arial" charset="0"/>
              </a:rPr>
              <a:t>Les </a:t>
            </a:r>
            <a:r>
              <a:rPr lang="fr-FR" sz="1800" dirty="0">
                <a:solidFill>
                  <a:prstClr val="black"/>
                </a:solidFill>
                <a:latin typeface="Constantia" pitchFamily="18" charset="0"/>
                <a:cs typeface="Arial" charset="0"/>
              </a:rPr>
              <a:t>groupes de requêtes permettent de se demander s’il y a un problème plus général et ont un lien entre elles /</a:t>
            </a:r>
            <a:r>
              <a:rPr lang="fr-FR" sz="1800" dirty="0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Groups of applications </a:t>
            </a:r>
            <a:r>
              <a:rPr lang="fr-FR" sz="1800" dirty="0" err="1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might</a:t>
            </a:r>
            <a:r>
              <a:rPr lang="fr-FR" sz="1800" dirty="0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 </a:t>
            </a:r>
            <a:r>
              <a:rPr lang="fr-FR" sz="1800" dirty="0" err="1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be</a:t>
            </a:r>
            <a:r>
              <a:rPr lang="fr-FR" sz="1800" dirty="0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 a good </a:t>
            </a:r>
            <a:r>
              <a:rPr lang="fr-FR" sz="1800" dirty="0" err="1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opportunity</a:t>
            </a:r>
            <a:r>
              <a:rPr lang="fr-FR" sz="1800" dirty="0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 to </a:t>
            </a:r>
            <a:r>
              <a:rPr lang="fr-FR" sz="1800" dirty="0" err="1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see</a:t>
            </a:r>
            <a:r>
              <a:rPr lang="fr-FR" sz="1800" dirty="0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 if </a:t>
            </a:r>
            <a:r>
              <a:rPr lang="fr-FR" sz="1800" dirty="0" err="1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there</a:t>
            </a:r>
            <a:r>
              <a:rPr lang="fr-FR" sz="1800" dirty="0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 </a:t>
            </a:r>
            <a:r>
              <a:rPr lang="fr-FR" sz="1800" dirty="0" err="1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is</a:t>
            </a:r>
            <a:r>
              <a:rPr lang="fr-FR" sz="1800" dirty="0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 a more </a:t>
            </a:r>
            <a:r>
              <a:rPr lang="fr-FR" sz="1800" dirty="0" err="1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general</a:t>
            </a:r>
            <a:r>
              <a:rPr lang="fr-FR" sz="1800" dirty="0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 </a:t>
            </a:r>
            <a:r>
              <a:rPr lang="fr-FR" sz="1800" dirty="0" err="1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problem</a:t>
            </a:r>
            <a:r>
              <a:rPr lang="fr-FR" sz="1800" dirty="0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 and </a:t>
            </a:r>
            <a:r>
              <a:rPr lang="fr-FR" sz="1800" dirty="0" err="1" smtClean="0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they</a:t>
            </a:r>
            <a:r>
              <a:rPr lang="fr-FR" sz="1800" dirty="0" smtClean="0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 have </a:t>
            </a:r>
            <a:r>
              <a:rPr lang="fr-FR" sz="1800" dirty="0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a </a:t>
            </a:r>
            <a:r>
              <a:rPr lang="fr-FR" sz="1800" dirty="0" err="1" smtClean="0">
                <a:solidFill>
                  <a:srgbClr val="0070C0"/>
                </a:solidFill>
                <a:latin typeface="Constantia" pitchFamily="18" charset="0"/>
                <a:cs typeface="Arial" charset="0"/>
              </a:rPr>
              <a:t>connection</a:t>
            </a:r>
            <a:endParaRPr lang="fr-FR" sz="3600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endParaRPr lang="fr-FR" altLang="en-US" sz="1800" dirty="0"/>
          </a:p>
          <a:p>
            <a:pPr marL="0" indent="0">
              <a:buNone/>
            </a:pPr>
            <a:endParaRPr lang="fr-FR" altLang="en-US" sz="1800" dirty="0" smtClean="0"/>
          </a:p>
          <a:p>
            <a:endParaRPr lang="en-GB" altLang="en-US" sz="1800" dirty="0" smtClean="0"/>
          </a:p>
        </p:txBody>
      </p:sp>
      <p:pic>
        <p:nvPicPr>
          <p:cNvPr id="4" name="Picture 2" descr="TranspDocHeaderSmallBl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578" y="404664"/>
            <a:ext cx="2382837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74226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76663"/>
          </a:xfrm>
        </p:spPr>
        <p:txBody>
          <a:bodyPr/>
          <a:lstStyle/>
          <a:p>
            <a:pPr marL="457200" lvl="3" indent="-457200">
              <a:buSzPct val="95000"/>
              <a:buFont typeface="Arial" panose="020B0604020202020204" pitchFamily="34" charset="0"/>
              <a:buChar char="•"/>
            </a:pPr>
            <a:endParaRPr lang="fr-FR" sz="2400" dirty="0" smtClean="0">
              <a:solidFill>
                <a:srgbClr val="0070C0"/>
              </a:solidFill>
            </a:endParaRPr>
          </a:p>
          <a:p>
            <a:pPr marL="457200" lvl="3" indent="-457200">
              <a:buSzPct val="95000"/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70C0"/>
                </a:solidFill>
              </a:rPr>
              <a:t>Pas de gain dans l’analyse du dossier/ </a:t>
            </a:r>
            <a:r>
              <a:rPr lang="fr-FR" sz="2400" dirty="0" smtClean="0"/>
              <a:t>No </a:t>
            </a:r>
            <a:r>
              <a:rPr lang="fr-FR" sz="2400" dirty="0" err="1" smtClean="0"/>
              <a:t>saving</a:t>
            </a:r>
            <a:r>
              <a:rPr lang="fr-FR" sz="2400" dirty="0" smtClean="0"/>
              <a:t> in </a:t>
            </a:r>
            <a:r>
              <a:rPr lang="fr-FR" sz="2400" dirty="0" err="1" smtClean="0"/>
              <a:t>analysing</a:t>
            </a:r>
            <a:r>
              <a:rPr lang="fr-FR" sz="2400" dirty="0" smtClean="0"/>
              <a:t> the file</a:t>
            </a:r>
          </a:p>
          <a:p>
            <a:pPr marL="457200" lvl="3" indent="-457200">
              <a:buSzPct val="95000"/>
              <a:buFont typeface="Arial" panose="020B0604020202020204" pitchFamily="34" charset="0"/>
              <a:buChar char="•"/>
            </a:pPr>
            <a:endParaRPr lang="fr-FR" sz="2400" dirty="0" smtClean="0">
              <a:solidFill>
                <a:srgbClr val="0070C0"/>
              </a:solidFill>
            </a:endParaRPr>
          </a:p>
          <a:p>
            <a:pPr marL="457200" lvl="3" indent="-457200">
              <a:buSzPct val="95000"/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70C0"/>
                </a:solidFill>
              </a:rPr>
              <a:t>Gain de temps lors de la communication / </a:t>
            </a:r>
            <a:r>
              <a:rPr lang="fr-FR" sz="2400" dirty="0" smtClean="0"/>
              <a:t>Time </a:t>
            </a:r>
            <a:r>
              <a:rPr lang="fr-FR" sz="2400" dirty="0" err="1" smtClean="0"/>
              <a:t>is</a:t>
            </a:r>
            <a:r>
              <a:rPr lang="fr-FR" sz="2400" dirty="0" smtClean="0"/>
              <a:t> </a:t>
            </a:r>
            <a:r>
              <a:rPr lang="fr-FR" sz="2400" dirty="0" err="1" smtClean="0"/>
              <a:t>saved</a:t>
            </a:r>
            <a:r>
              <a:rPr lang="fr-FR" sz="2400" dirty="0" smtClean="0"/>
              <a:t> </a:t>
            </a:r>
            <a:r>
              <a:rPr lang="fr-FR" sz="2400" dirty="0" err="1" smtClean="0"/>
              <a:t>at</a:t>
            </a:r>
            <a:r>
              <a:rPr lang="fr-FR" sz="2400" dirty="0" smtClean="0"/>
              <a:t> the communication </a:t>
            </a:r>
            <a:r>
              <a:rPr lang="fr-FR" sz="2400" dirty="0" err="1" smtClean="0"/>
              <a:t>level</a:t>
            </a:r>
            <a:r>
              <a:rPr lang="fr-FR" sz="2400" dirty="0" smtClean="0"/>
              <a:t> </a:t>
            </a:r>
          </a:p>
          <a:p>
            <a:pPr marL="457200" lvl="3" indent="-457200">
              <a:buSzPct val="95000"/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70C0"/>
              </a:solidFill>
            </a:endParaRPr>
          </a:p>
          <a:p>
            <a:pPr marL="457200" lvl="3" indent="-457200">
              <a:buSzPct val="95000"/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70C0"/>
                </a:solidFill>
              </a:rPr>
              <a:t>des </a:t>
            </a:r>
            <a:r>
              <a:rPr lang="fr-FR" sz="2400" dirty="0">
                <a:solidFill>
                  <a:srgbClr val="0070C0"/>
                </a:solidFill>
              </a:rPr>
              <a:t>irrecevabilités </a:t>
            </a:r>
            <a:r>
              <a:rPr lang="fr-FR" sz="2400" dirty="0" smtClean="0">
                <a:solidFill>
                  <a:srgbClr val="0070C0"/>
                </a:solidFill>
              </a:rPr>
              <a:t>partielles sont décidées par le président de Section/ </a:t>
            </a:r>
            <a:r>
              <a:rPr lang="fr-FR" sz="2400" dirty="0" smtClean="0"/>
              <a:t>partial </a:t>
            </a:r>
            <a:r>
              <a:rPr lang="fr-FR" sz="2400" dirty="0" err="1" smtClean="0"/>
              <a:t>decisions</a:t>
            </a:r>
            <a:r>
              <a:rPr lang="fr-FR" sz="2400" dirty="0" smtClean="0"/>
              <a:t> are </a:t>
            </a:r>
            <a:r>
              <a:rPr lang="fr-FR" sz="2400" dirty="0" err="1" smtClean="0"/>
              <a:t>taken</a:t>
            </a:r>
            <a:r>
              <a:rPr lang="fr-FR" sz="2400" dirty="0" smtClean="0"/>
              <a:t> by the Section </a:t>
            </a:r>
            <a:r>
              <a:rPr lang="fr-FR" sz="2400" dirty="0" err="1" smtClean="0"/>
              <a:t>President</a:t>
            </a:r>
            <a:endParaRPr lang="fr-FR" sz="2400" dirty="0" smtClean="0"/>
          </a:p>
          <a:p>
            <a:pPr marL="457200" lvl="3" indent="-457200">
              <a:buSzPct val="95000"/>
              <a:buFont typeface="Arial" panose="020B0604020202020204" pitchFamily="34" charset="0"/>
              <a:buChar char="•"/>
            </a:pPr>
            <a:endParaRPr lang="fr-FR" sz="2400" dirty="0" smtClean="0"/>
          </a:p>
          <a:p>
            <a:pPr marL="457200" lvl="3" indent="-457200">
              <a:buSzPct val="95000"/>
              <a:buFont typeface="Arial" panose="020B0604020202020204" pitchFamily="34" charset="0"/>
              <a:buChar char="•"/>
            </a:pPr>
            <a:r>
              <a:rPr lang="fr-FR" sz="2400" dirty="0" smtClean="0"/>
              <a:t>Gain de temps lors de la préparation des deuxièmes rapports ou des projets d’arrêts. </a:t>
            </a:r>
            <a:r>
              <a:rPr lang="fr-FR" sz="2400" dirty="0" smtClean="0">
                <a:solidFill>
                  <a:srgbClr val="0070C0"/>
                </a:solidFill>
              </a:rPr>
              <a:t>/ Time </a:t>
            </a:r>
            <a:r>
              <a:rPr lang="fr-FR" sz="2400" dirty="0" err="1">
                <a:solidFill>
                  <a:srgbClr val="0070C0"/>
                </a:solidFill>
              </a:rPr>
              <a:t>is</a:t>
            </a:r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fr-FR" sz="2400" dirty="0" err="1">
                <a:solidFill>
                  <a:srgbClr val="0070C0"/>
                </a:solidFill>
              </a:rPr>
              <a:t>saved</a:t>
            </a:r>
            <a:r>
              <a:rPr lang="fr-FR" sz="2400" dirty="0">
                <a:solidFill>
                  <a:srgbClr val="0070C0"/>
                </a:solidFill>
              </a:rPr>
              <a:t> </a:t>
            </a:r>
            <a:r>
              <a:rPr lang="fr-FR" sz="2400" dirty="0" err="1" smtClean="0">
                <a:solidFill>
                  <a:srgbClr val="0070C0"/>
                </a:solidFill>
              </a:rPr>
              <a:t>also</a:t>
            </a:r>
            <a:r>
              <a:rPr lang="fr-FR" sz="2400" dirty="0" smtClean="0">
                <a:solidFill>
                  <a:srgbClr val="0070C0"/>
                </a:solidFill>
              </a:rPr>
              <a:t> </a:t>
            </a:r>
            <a:r>
              <a:rPr lang="fr-FR" sz="2400" dirty="0" err="1" smtClean="0">
                <a:solidFill>
                  <a:srgbClr val="0070C0"/>
                </a:solidFill>
              </a:rPr>
              <a:t>when</a:t>
            </a:r>
            <a:r>
              <a:rPr lang="fr-FR" sz="2400" dirty="0" smtClean="0">
                <a:solidFill>
                  <a:srgbClr val="0070C0"/>
                </a:solidFill>
              </a:rPr>
              <a:t> </a:t>
            </a:r>
            <a:r>
              <a:rPr lang="fr-FR" sz="2400" dirty="0" err="1" smtClean="0">
                <a:solidFill>
                  <a:srgbClr val="0070C0"/>
                </a:solidFill>
              </a:rPr>
              <a:t>drafting</a:t>
            </a:r>
            <a:r>
              <a:rPr lang="fr-FR" sz="2400" dirty="0" smtClean="0">
                <a:solidFill>
                  <a:srgbClr val="0070C0"/>
                </a:solidFill>
              </a:rPr>
              <a:t> the second report or </a:t>
            </a:r>
            <a:r>
              <a:rPr lang="fr-FR" sz="2400" dirty="0" err="1" smtClean="0">
                <a:solidFill>
                  <a:srgbClr val="0070C0"/>
                </a:solidFill>
              </a:rPr>
              <a:t>draft</a:t>
            </a:r>
            <a:r>
              <a:rPr lang="fr-FR" sz="2400" dirty="0" smtClean="0">
                <a:solidFill>
                  <a:srgbClr val="0070C0"/>
                </a:solidFill>
              </a:rPr>
              <a:t> </a:t>
            </a:r>
            <a:r>
              <a:rPr lang="fr-FR" sz="2400" dirty="0" err="1" smtClean="0">
                <a:solidFill>
                  <a:srgbClr val="0070C0"/>
                </a:solidFill>
              </a:rPr>
              <a:t>judgment</a:t>
            </a:r>
            <a:r>
              <a:rPr lang="fr-FR" sz="2400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578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83" y="1412776"/>
            <a:ext cx="8419173" cy="5301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301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Figures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+mj-lt"/>
              </a:rPr>
              <a:t>September 2011: 160,200 apps (101,800 SJ)</a:t>
            </a:r>
          </a:p>
          <a:p>
            <a:r>
              <a:rPr lang="en-US" sz="3200" dirty="0" smtClean="0">
                <a:latin typeface="+mj-lt"/>
              </a:rPr>
              <a:t>December 2015: 64,450 </a:t>
            </a:r>
          </a:p>
          <a:p>
            <a:r>
              <a:rPr lang="en-US" sz="3200" dirty="0" smtClean="0">
                <a:latin typeface="+mj-lt"/>
              </a:rPr>
              <a:t>Upward </a:t>
            </a:r>
            <a:r>
              <a:rPr lang="en-US" sz="3200" dirty="0">
                <a:latin typeface="+mj-lt"/>
              </a:rPr>
              <a:t>trend in </a:t>
            </a:r>
            <a:r>
              <a:rPr lang="en-US" sz="3200" dirty="0" smtClean="0">
                <a:latin typeface="+mj-lt"/>
              </a:rPr>
              <a:t>2016: 23</a:t>
            </a:r>
            <a:r>
              <a:rPr lang="en-US" sz="3200" dirty="0">
                <a:latin typeface="+mj-lt"/>
              </a:rPr>
              <a:t>% </a:t>
            </a:r>
            <a:r>
              <a:rPr lang="en-US" sz="3200" dirty="0" smtClean="0">
                <a:latin typeface="+mj-lt"/>
              </a:rPr>
              <a:t>increase in pending apps</a:t>
            </a:r>
          </a:p>
          <a:p>
            <a:r>
              <a:rPr lang="en-US" sz="3200" dirty="0" smtClean="0">
                <a:latin typeface="+mj-lt"/>
              </a:rPr>
              <a:t>June </a:t>
            </a:r>
            <a:r>
              <a:rPr lang="en-US" sz="3200" dirty="0">
                <a:latin typeface="+mj-lt"/>
              </a:rPr>
              <a:t>2017: </a:t>
            </a:r>
            <a:r>
              <a:rPr lang="en-US" sz="3200" dirty="0" smtClean="0">
                <a:latin typeface="+mj-lt"/>
              </a:rPr>
              <a:t>93,000 apps</a:t>
            </a:r>
          </a:p>
          <a:p>
            <a:r>
              <a:rPr lang="en-US" sz="3200" dirty="0" smtClean="0">
                <a:latin typeface="+mj-lt"/>
              </a:rPr>
              <a:t>November 2017: 64,500 apps</a:t>
            </a:r>
            <a:endParaRPr lang="en-US" sz="3200" dirty="0">
              <a:latin typeface="+mj-lt"/>
            </a:endParaRP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7752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771252" cy="485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4895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09700"/>
            <a:ext cx="8812669" cy="482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3972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58015"/>
            <a:ext cx="5435600" cy="356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512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Workload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>
                <a:latin typeface="+mj-lt"/>
              </a:rPr>
              <a:t>64,500</a:t>
            </a:r>
            <a:r>
              <a:rPr lang="en-US" sz="2800" dirty="0" smtClean="0">
                <a:latin typeface="+mj-lt"/>
              </a:rPr>
              <a:t> apps:  </a:t>
            </a:r>
          </a:p>
          <a:p>
            <a:pPr marL="0" indent="0">
              <a:buNone/>
            </a:pPr>
            <a:endParaRPr lang="en-US" sz="28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+mj-lt"/>
              </a:rPr>
              <a:t>24,000 </a:t>
            </a:r>
            <a:r>
              <a:rPr lang="en-US" sz="2800" dirty="0">
                <a:latin typeface="+mj-lt"/>
              </a:rPr>
              <a:t>priority </a:t>
            </a:r>
            <a:r>
              <a:rPr lang="en-US" sz="2800" dirty="0" smtClean="0">
                <a:latin typeface="+mj-lt"/>
              </a:rPr>
              <a:t>cases (including 17,000 conditions of detention apps) Categories I-III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+mj-lt"/>
              </a:rPr>
              <a:t>20,000 </a:t>
            </a:r>
            <a:r>
              <a:rPr lang="en-US" sz="2800" dirty="0">
                <a:latin typeface="+mj-lt"/>
              </a:rPr>
              <a:t>Chamber/Category IV </a:t>
            </a:r>
            <a:endParaRPr lang="en-US" sz="28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+mj-lt"/>
              </a:rPr>
              <a:t>15,000 Category V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+mj-lt"/>
              </a:rPr>
              <a:t>5,500 </a:t>
            </a:r>
            <a:r>
              <a:rPr lang="en-US" sz="2800" dirty="0" smtClean="0">
                <a:latin typeface="+mj-lt"/>
              </a:rPr>
              <a:t>Categories VI/VII </a:t>
            </a:r>
            <a:endParaRPr lang="en-US" sz="2800" dirty="0">
              <a:latin typeface="+mj-lt"/>
            </a:endParaRP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112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latin typeface="+mj-lt"/>
              </a:rPr>
              <a:t>Inadmissible </a:t>
            </a:r>
            <a:r>
              <a:rPr lang="en-US" dirty="0">
                <a:latin typeface="+mj-lt"/>
              </a:rPr>
              <a:t>cases </a:t>
            </a:r>
            <a:r>
              <a:rPr lang="en-US" dirty="0" smtClean="0">
                <a:latin typeface="+mj-lt"/>
              </a:rPr>
              <a:t>still </a:t>
            </a:r>
            <a:r>
              <a:rPr lang="en-US" dirty="0">
                <a:latin typeface="+mj-lt"/>
              </a:rPr>
              <a:t>under </a:t>
            </a:r>
            <a:r>
              <a:rPr lang="en-US" dirty="0" smtClean="0">
                <a:latin typeface="+mj-lt"/>
              </a:rPr>
              <a:t>control.</a:t>
            </a:r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Repetitive </a:t>
            </a:r>
            <a:r>
              <a:rPr lang="en-US" dirty="0">
                <a:latin typeface="+mj-lt"/>
              </a:rPr>
              <a:t>cases </a:t>
            </a:r>
            <a:r>
              <a:rPr lang="en-US" dirty="0" smtClean="0">
                <a:latin typeface="+mj-lt"/>
              </a:rPr>
              <a:t>– after leading / </a:t>
            </a:r>
            <a:r>
              <a:rPr lang="en-US" dirty="0">
                <a:latin typeface="+mj-lt"/>
              </a:rPr>
              <a:t>pilot judgment followed by repatriation or </a:t>
            </a:r>
            <a:r>
              <a:rPr lang="en-US" dirty="0" smtClean="0">
                <a:latin typeface="+mj-lt"/>
              </a:rPr>
              <a:t>WECL without request of observations.</a:t>
            </a:r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Stock </a:t>
            </a:r>
            <a:r>
              <a:rPr lang="en-US" dirty="0">
                <a:latin typeface="+mj-lt"/>
              </a:rPr>
              <a:t>of priority and Category IV Chamber </a:t>
            </a:r>
            <a:r>
              <a:rPr lang="en-US" dirty="0" smtClean="0">
                <a:latin typeface="+mj-lt"/>
              </a:rPr>
              <a:t>apps </a:t>
            </a:r>
            <a:r>
              <a:rPr lang="en-US" dirty="0">
                <a:latin typeface="+mj-lt"/>
              </a:rPr>
              <a:t>(leaving aside conditions of detention cases) remains largely </a:t>
            </a:r>
            <a:r>
              <a:rPr lang="en-US" dirty="0" smtClean="0">
                <a:latin typeface="+mj-lt"/>
              </a:rPr>
              <a:t>unchanged - 27,000 apps.</a:t>
            </a:r>
            <a:endParaRPr lang="en-US" dirty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298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305800" cy="1584176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New </a:t>
            </a:r>
            <a:r>
              <a:rPr lang="fr-FR" dirty="0" err="1" smtClean="0"/>
              <a:t>priority</a:t>
            </a:r>
            <a:r>
              <a:rPr lang="fr-FR" dirty="0" smtClean="0"/>
              <a:t> </a:t>
            </a:r>
            <a:r>
              <a:rPr lang="fr-FR" dirty="0" err="1" smtClean="0"/>
              <a:t>policy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May 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718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524" y="1"/>
            <a:ext cx="5760837" cy="681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882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4"/>
          <p:cNvSpPr>
            <a:spLocks noGrp="1" noChangeArrowheads="1"/>
          </p:cNvSpPr>
          <p:nvPr>
            <p:ph type="title"/>
          </p:nvPr>
        </p:nvSpPr>
        <p:spPr>
          <a:xfrm>
            <a:off x="467544" y="3140968"/>
            <a:ext cx="8229600" cy="122413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6600" dirty="0" smtClean="0">
                <a:latin typeface="Bookman Old Style" panose="02050604050505020204" pitchFamily="18" charset="0"/>
                <a:cs typeface="Arial" charset="0"/>
              </a:rPr>
              <a:t>BROADER WECL</a:t>
            </a:r>
            <a:r>
              <a:rPr lang="en-GB" altLang="en-US" sz="6000" dirty="0" smtClean="0">
                <a:latin typeface="Bookman Old Style" panose="02050604050505020204" pitchFamily="18" charset="0"/>
                <a:cs typeface="Arial" charset="0"/>
              </a:rPr>
              <a:t/>
            </a:r>
            <a:br>
              <a:rPr lang="en-GB" altLang="en-US" sz="6000" dirty="0" smtClean="0">
                <a:latin typeface="Bookman Old Style" panose="02050604050505020204" pitchFamily="18" charset="0"/>
                <a:cs typeface="Arial" charset="0"/>
              </a:rPr>
            </a:br>
            <a:endParaRPr lang="en-GB" altLang="en-US" sz="6000" dirty="0" smtClean="0">
              <a:latin typeface="Bookman Old Style" panose="02050604050505020204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74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Bookman Old Style" panose="02050604050505020204" pitchFamily="18" charset="0"/>
              </a:rPr>
              <a:t>Starting points:</a:t>
            </a:r>
            <a:endParaRPr lang="en-GB" altLang="en-US" dirty="0" smtClean="0">
              <a:latin typeface="Myriad Pro" pitchFamily="34" charset="0"/>
            </a:endParaRPr>
          </a:p>
        </p:txBody>
      </p:sp>
      <p:sp>
        <p:nvSpPr>
          <p:cNvPr id="3075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53074"/>
          </a:xfrm>
          <a:noFill/>
        </p:spPr>
        <p:txBody>
          <a:bodyPr/>
          <a:lstStyle/>
          <a:p>
            <a:pPr eaLnBrk="1" hangingPunct="1"/>
            <a:r>
              <a:rPr lang="en-GB" altLang="en-US" sz="2000" dirty="0" smtClean="0">
                <a:latin typeface="Bookman Old Style" panose="02050604050505020204" pitchFamily="18" charset="0"/>
              </a:rPr>
              <a:t>Articles 27 and 28 of the Convention define the competence of single judges and committees </a:t>
            </a:r>
          </a:p>
          <a:p>
            <a:pPr marL="0" indent="0" algn="ctr">
              <a:buNone/>
            </a:pPr>
            <a:r>
              <a:rPr lang="en-GB" sz="1800" b="1" dirty="0" smtClean="0">
                <a:latin typeface="Bookman Old Style" panose="02050604050505020204" pitchFamily="18" charset="0"/>
              </a:rPr>
              <a:t>while</a:t>
            </a:r>
            <a:endParaRPr lang="fr-FR" sz="1800" b="1" dirty="0" smtClean="0">
              <a:latin typeface="Bookman Old Style" panose="02050604050505020204" pitchFamily="18" charset="0"/>
            </a:endParaRPr>
          </a:p>
          <a:p>
            <a:pPr eaLnBrk="1" hangingPunct="1"/>
            <a:r>
              <a:rPr lang="en-GB" altLang="en-US" sz="2000" dirty="0" smtClean="0">
                <a:latin typeface="Bookman Old Style" panose="02050604050505020204" pitchFamily="18" charset="0"/>
              </a:rPr>
              <a:t>Article </a:t>
            </a:r>
            <a:r>
              <a:rPr lang="en-GB" altLang="en-US" sz="2000" dirty="0">
                <a:latin typeface="Bookman Old Style" panose="02050604050505020204" pitchFamily="18" charset="0"/>
              </a:rPr>
              <a:t>29 </a:t>
            </a:r>
            <a:r>
              <a:rPr lang="fr-FR" altLang="en-US" sz="2000" dirty="0">
                <a:latin typeface="Bookman Old Style" panose="02050604050505020204" pitchFamily="18" charset="0"/>
              </a:rPr>
              <a:t>§ 1</a:t>
            </a:r>
            <a:r>
              <a:rPr lang="en-GB" altLang="en-US" sz="2000" dirty="0" smtClean="0">
                <a:latin typeface="Bookman Old Style" panose="02050604050505020204" pitchFamily="18" charset="0"/>
              </a:rPr>
              <a:t>  establishes </a:t>
            </a:r>
            <a:r>
              <a:rPr lang="en-GB" altLang="en-US" sz="2000" dirty="0">
                <a:latin typeface="Bookman Old Style" panose="02050604050505020204" pitchFamily="18" charset="0"/>
              </a:rPr>
              <a:t>Chamber competence by </a:t>
            </a:r>
            <a:r>
              <a:rPr lang="en-GB" altLang="en-US" sz="2000" dirty="0" smtClean="0">
                <a:latin typeface="Bookman Old Style" panose="02050604050505020204" pitchFamily="18" charset="0"/>
              </a:rPr>
              <a:t>default.</a:t>
            </a:r>
          </a:p>
          <a:p>
            <a:pPr marL="0" indent="0" eaLnBrk="1" hangingPunct="1">
              <a:buNone/>
            </a:pPr>
            <a:endParaRPr lang="en-GB" altLang="en-US" sz="2000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fr-FR" sz="2000" b="1" dirty="0" smtClean="0">
                <a:solidFill>
                  <a:srgbClr val="FFC000"/>
                </a:solidFill>
                <a:latin typeface="Bookman Old Style" panose="02050604050505020204" pitchFamily="18" charset="0"/>
              </a:rPr>
              <a:t>ARTICLE </a:t>
            </a:r>
            <a:r>
              <a:rPr lang="fr-FR" sz="2000" b="1" dirty="0">
                <a:solidFill>
                  <a:srgbClr val="FFC000"/>
                </a:solidFill>
                <a:latin typeface="Bookman Old Style" panose="02050604050505020204" pitchFamily="18" charset="0"/>
              </a:rPr>
              <a:t>28 </a:t>
            </a:r>
            <a:r>
              <a:rPr lang="fr-FR" sz="2000" b="1" dirty="0" smtClean="0">
                <a:solidFill>
                  <a:srgbClr val="FFC000"/>
                </a:solidFill>
                <a:latin typeface="Bookman Old Style" panose="02050604050505020204" pitchFamily="18" charset="0"/>
              </a:rPr>
              <a:t/>
            </a:r>
            <a:br>
              <a:rPr lang="fr-FR" sz="2000" b="1" dirty="0" smtClean="0">
                <a:solidFill>
                  <a:srgbClr val="FFC000"/>
                </a:solidFill>
                <a:latin typeface="Bookman Old Style" panose="02050604050505020204" pitchFamily="18" charset="0"/>
              </a:rPr>
            </a:br>
            <a:r>
              <a:rPr lang="fr-FR" sz="2000" b="1" dirty="0" smtClean="0">
                <a:solidFill>
                  <a:srgbClr val="FFC000"/>
                </a:solidFill>
                <a:latin typeface="Bookman Old Style" panose="02050604050505020204" pitchFamily="18" charset="0"/>
              </a:rPr>
              <a:t>Competence </a:t>
            </a:r>
            <a:r>
              <a:rPr lang="fr-FR" sz="2000" b="1" dirty="0">
                <a:solidFill>
                  <a:srgbClr val="FFC000"/>
                </a:solidFill>
                <a:latin typeface="Bookman Old Style" panose="02050604050505020204" pitchFamily="18" charset="0"/>
              </a:rPr>
              <a:t>of </a:t>
            </a:r>
            <a:r>
              <a:rPr lang="fr-FR" sz="2000" b="1" dirty="0" smtClean="0">
                <a:solidFill>
                  <a:srgbClr val="FFC000"/>
                </a:solidFill>
                <a:latin typeface="Bookman Old Style" panose="02050604050505020204" pitchFamily="18" charset="0"/>
              </a:rPr>
              <a:t>Committees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FFC000"/>
                </a:solidFill>
                <a:latin typeface="Bookman Old Style" panose="02050604050505020204" pitchFamily="18" charset="0"/>
              </a:rPr>
              <a:t>1. In respect of an application submitted under Article 34, a committee may, by a unanimous </a:t>
            </a:r>
            <a:r>
              <a:rPr lang="en-GB" sz="1600" dirty="0" smtClean="0">
                <a:solidFill>
                  <a:srgbClr val="FFC000"/>
                </a:solidFill>
                <a:latin typeface="Bookman Old Style" panose="02050604050505020204" pitchFamily="18" charset="0"/>
              </a:rPr>
              <a:t>vote</a:t>
            </a:r>
          </a:p>
          <a:p>
            <a:pPr marL="0" indent="0">
              <a:buNone/>
            </a:pPr>
            <a:r>
              <a:rPr lang="en-GB" sz="1600" dirty="0" smtClean="0">
                <a:solidFill>
                  <a:srgbClr val="FFC000"/>
                </a:solidFill>
                <a:latin typeface="Bookman Old Style" panose="02050604050505020204" pitchFamily="18" charset="0"/>
              </a:rPr>
              <a:t>… </a:t>
            </a:r>
            <a:endParaRPr lang="en-GB" sz="1600" dirty="0">
              <a:solidFill>
                <a:srgbClr val="FFC000"/>
              </a:solidFill>
              <a:latin typeface="Bookman Old Style" panose="02050604050505020204" pitchFamily="18" charset="0"/>
            </a:endParaRPr>
          </a:p>
          <a:p>
            <a:pPr marL="457200" lvl="1" indent="0">
              <a:buNone/>
            </a:pPr>
            <a:r>
              <a:rPr lang="en-GB" sz="1600" dirty="0" smtClean="0">
                <a:solidFill>
                  <a:srgbClr val="FFC000"/>
                </a:solidFill>
                <a:latin typeface="Bookman Old Style" panose="02050604050505020204" pitchFamily="18" charset="0"/>
              </a:rPr>
              <a:t>(</a:t>
            </a:r>
            <a:r>
              <a:rPr lang="en-GB" sz="1600" dirty="0">
                <a:solidFill>
                  <a:srgbClr val="FFC000"/>
                </a:solidFill>
                <a:latin typeface="Bookman Old Style" panose="02050604050505020204" pitchFamily="18" charset="0"/>
              </a:rPr>
              <a:t>b) declare it admissible and render at the same time a judgment on the merits, if the underlying question in the case, concerning the interpretation or the application of the Convention or the Protocols thereto, is already the subject of well-established case-law of the Court. </a:t>
            </a:r>
            <a:r>
              <a:rPr lang="en-GB" altLang="en-US" sz="1600" dirty="0" smtClean="0">
                <a:solidFill>
                  <a:srgbClr val="FFC000"/>
                </a:solidFill>
                <a:latin typeface="Bookman Old Style" panose="02050604050505020204" pitchFamily="18" charset="0"/>
              </a:rPr>
              <a:t>     </a:t>
            </a:r>
            <a:endParaRPr lang="fr-FR" altLang="en-US" sz="1600" dirty="0" smtClean="0">
              <a:solidFill>
                <a:srgbClr val="FFC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74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800" dirty="0" smtClean="0">
                <a:latin typeface="Bookman Old Style" panose="02050604050505020204" pitchFamily="18" charset="0"/>
              </a:rPr>
              <a:t/>
            </a:r>
            <a:br>
              <a:rPr lang="en-GB" altLang="en-US" sz="4800" dirty="0" smtClean="0">
                <a:latin typeface="Bookman Old Style" panose="02050604050505020204" pitchFamily="18" charset="0"/>
              </a:rPr>
            </a:br>
            <a:r>
              <a:rPr lang="en-GB" altLang="en-US" sz="4800" dirty="0" smtClean="0">
                <a:latin typeface="Bookman Old Style" panose="02050604050505020204" pitchFamily="18" charset="0"/>
              </a:rPr>
              <a:t>Broader application of the WECL concept</a:t>
            </a:r>
          </a:p>
        </p:txBody>
      </p:sp>
      <p:sp>
        <p:nvSpPr>
          <p:cNvPr id="3075" name="Rectangle 19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anchor="ctr"/>
          <a:lstStyle/>
          <a:p>
            <a:pPr algn="just" eaLnBrk="1" hangingPunct="1">
              <a:buFontTx/>
              <a:buNone/>
            </a:pPr>
            <a:r>
              <a:rPr lang="en-GB" altLang="en-US" dirty="0">
                <a:latin typeface="Bookman Old Style" panose="02050604050505020204" pitchFamily="18" charset="0"/>
              </a:rPr>
              <a:t>	</a:t>
            </a:r>
            <a:r>
              <a:rPr lang="en-GB" altLang="en-US" dirty="0" smtClean="0">
                <a:latin typeface="Bookman Old Style" panose="02050604050505020204" pitchFamily="18" charset="0"/>
              </a:rPr>
              <a:t>More than 20,500 judgments delivered</a:t>
            </a:r>
            <a:endParaRPr lang="en-GB" altLang="en-US" dirty="0">
              <a:latin typeface="Bookman Old Style" panose="02050604050505020204" pitchFamily="18" charset="0"/>
            </a:endParaRPr>
          </a:p>
          <a:p>
            <a:pPr algn="just" eaLnBrk="1" hangingPunct="1">
              <a:buFontTx/>
              <a:buNone/>
            </a:pPr>
            <a:endParaRPr lang="en-GB" altLang="en-US" dirty="0" smtClean="0">
              <a:latin typeface="Bookman Old Style" panose="02050604050505020204" pitchFamily="18" charset="0"/>
            </a:endParaRPr>
          </a:p>
          <a:p>
            <a:pPr algn="just" eaLnBrk="1" hangingPunct="1">
              <a:buFontTx/>
              <a:buNone/>
            </a:pPr>
            <a:r>
              <a:rPr lang="en-GB" altLang="en-US" dirty="0">
                <a:latin typeface="Bookman Old Style" panose="02050604050505020204" pitchFamily="18" charset="0"/>
              </a:rPr>
              <a:t>	</a:t>
            </a:r>
            <a:r>
              <a:rPr lang="en-GB" altLang="en-US" dirty="0" smtClean="0">
                <a:latin typeface="Bookman Old Style" panose="02050604050505020204" pitchFamily="18" charset="0"/>
              </a:rPr>
              <a:t>WECL: all </a:t>
            </a:r>
            <a:r>
              <a:rPr lang="en-GB" altLang="en-US" dirty="0" smtClean="0">
                <a:effectLst>
                  <a:outerShdw blurRad="50800" dist="50800" dir="21540000" algn="ctr" rotWithShape="0">
                    <a:srgbClr val="000000">
                      <a:alpha val="43137"/>
                    </a:srgbClr>
                  </a:outerShdw>
                  <a:reflection endPos="0" dir="5400000" sy="-100000" algn="bl" rotWithShape="0"/>
                </a:effectLst>
                <a:latin typeface="Bookman Old Style" panose="02050604050505020204" pitchFamily="18" charset="0"/>
              </a:rPr>
              <a:t>cases which can be decided on the basis of existing </a:t>
            </a:r>
            <a:br>
              <a:rPr lang="en-GB" altLang="en-US" dirty="0" smtClean="0">
                <a:effectLst>
                  <a:outerShdw blurRad="50800" dist="50800" dir="21540000" algn="ctr" rotWithShape="0">
                    <a:srgbClr val="000000">
                      <a:alpha val="43137"/>
                    </a:srgbClr>
                  </a:outerShdw>
                  <a:reflection endPos="0" dir="5400000" sy="-100000" algn="bl" rotWithShape="0"/>
                </a:effectLst>
                <a:latin typeface="Bookman Old Style" panose="02050604050505020204" pitchFamily="18" charset="0"/>
              </a:rPr>
            </a:br>
            <a:r>
              <a:rPr lang="en-GB" altLang="en-US" dirty="0" smtClean="0">
                <a:effectLst>
                  <a:outerShdw blurRad="50800" dist="50800" dir="21540000" algn="ctr" rotWithShape="0">
                    <a:srgbClr val="000000">
                      <a:alpha val="43137"/>
                    </a:srgbClr>
                  </a:outerShdw>
                  <a:reflection endPos="0" dir="5400000" sy="-100000" algn="bl" rotWithShape="0"/>
                </a:effectLst>
                <a:latin typeface="Bookman Old Style" panose="02050604050505020204" pitchFamily="18" charset="0"/>
              </a:rPr>
              <a:t>case-law might be examined by Committes</a:t>
            </a:r>
            <a:r>
              <a:rPr lang="en-GB" altLang="en-US" dirty="0">
                <a:effectLst>
                  <a:outerShdw blurRad="50800" dist="50800" dir="21540000" algn="ctr" rotWithShape="0">
                    <a:srgbClr val="000000">
                      <a:alpha val="43137"/>
                    </a:srgbClr>
                  </a:outerShdw>
                  <a:reflection endPos="0" dir="5400000" sy="-100000" algn="bl" rotWithShape="0"/>
                </a:effectLst>
                <a:latin typeface="Bookman Old Style" panose="02050604050505020204" pitchFamily="18" charset="0"/>
              </a:rPr>
              <a:t>.</a:t>
            </a:r>
            <a:endParaRPr lang="en-GB" altLang="en-US" dirty="0" smtClean="0">
              <a:effectLst>
                <a:outerShdw blurRad="50800" dist="50800" dir="21540000" algn="ctr" rotWithShape="0">
                  <a:srgbClr val="000000">
                    <a:alpha val="43137"/>
                  </a:srgbClr>
                </a:outerShdw>
                <a:reflection endPos="0" dir="5400000" sy="-100000" algn="bl" rotWithShape="0"/>
              </a:effectLst>
              <a:latin typeface="Bookman Old Style" panose="02050604050505020204" pitchFamily="18" charset="0"/>
            </a:endParaRPr>
          </a:p>
          <a:p>
            <a:pPr eaLnBrk="1" hangingPunct="1"/>
            <a:endParaRPr lang="fr-F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479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7371</TotalTime>
  <Words>733</Words>
  <Application>Microsoft Office PowerPoint</Application>
  <PresentationFormat>Pokaz na ekranie (4:3)</PresentationFormat>
  <Paragraphs>102</Paragraphs>
  <Slides>22</Slides>
  <Notes>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Flow</vt:lpstr>
      <vt:lpstr>Meeting with CCBE</vt:lpstr>
      <vt:lpstr>Figures</vt:lpstr>
      <vt:lpstr>Workload </vt:lpstr>
      <vt:lpstr>Conclusions</vt:lpstr>
      <vt:lpstr>New priority policy  May 2017</vt:lpstr>
      <vt:lpstr>Prezentacja programu PowerPoint</vt:lpstr>
      <vt:lpstr>BROADER WECL </vt:lpstr>
      <vt:lpstr>Starting points:</vt:lpstr>
      <vt:lpstr> Broader application of the WECL concept</vt:lpstr>
      <vt:lpstr>Particular types of cases falling  under the Broader WECL concept: </vt:lpstr>
      <vt:lpstr>When is case-law considered well-established?</vt:lpstr>
      <vt:lpstr>Types of cases which will continue to be examined by a Chamber: </vt:lpstr>
      <vt:lpstr>PROCEDURAL POINT </vt:lpstr>
      <vt:lpstr>Recap</vt:lpstr>
      <vt:lpstr>Immediate Simplified communication </vt:lpstr>
      <vt:lpstr>Prezentacja programu PowerPoint</vt:lpstr>
      <vt:lpstr>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European court of Human Right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Szenti, Teodora</dc:creator>
  <cp:lastModifiedBy>Jędrzej Klatka</cp:lastModifiedBy>
  <cp:revision>371</cp:revision>
  <cp:lastPrinted>2017-12-04T12:18:52Z</cp:lastPrinted>
  <dcterms:created xsi:type="dcterms:W3CDTF">2013-07-22T13:11:34Z</dcterms:created>
  <dcterms:modified xsi:type="dcterms:W3CDTF">2017-12-31T19:08:33Z</dcterms:modified>
</cp:coreProperties>
</file>