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8607\Documents\Statystyki%2029.05.2020\Statystyki%20szkole&#324;%20e-learningowych%20KIRP%2029.05.2020%20r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8607\Documents\Statystyki%2029.05.2020\Statystyki%20szkole&#324;%20e-learningowych%20KIRP%2029.05.2020%20r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8607\Documents\Statystyki%2029.05.2020\Statystyki%20szkole&#324;%20e-learningowych%20KIRP%2029.05.2020%20r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Statystyki szkoleń na platformie e-learningowej KIRP na dzie</a:t>
            </a:r>
            <a:r>
              <a:rPr lang="pl-PL" baseline="0"/>
              <a:t>ń 08 kwietnia 2020 r.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Arkusz1!$A$2:$A$26</c:f>
              <c:strCache>
                <c:ptCount val="25"/>
                <c:pt idx="0">
                  <c:v>Sprzedaż usług prawniczych</c:v>
                </c:pt>
                <c:pt idx="1">
                  <c:v>LinkedIn i social media dla radców prawnych</c:v>
                </c:pt>
                <c:pt idx="2">
                  <c:v>Ochrona danych osobowych w obszarze mediacji</c:v>
                </c:pt>
                <c:pt idx="3">
                  <c:v>Prawo wodne</c:v>
                </c:pt>
                <c:pt idx="4">
                  <c:v>Kodeks postępowania administracyjnego</c:v>
                </c:pt>
                <c:pt idx="5">
                  <c:v>Sztuczna inteligencja. Blockchain – cyberbezpieczeństwo a prawo</c:v>
                </c:pt>
                <c:pt idx="6">
                  <c:v>Środki zaskarżenia w procesie karnym z perspektywy obrońcy i pełnomocnika</c:v>
                </c:pt>
                <c:pt idx="7">
                  <c:v>Gospodarka nieruchomościami</c:v>
                </c:pt>
                <c:pt idx="8">
                  <c:v>PPP, w tym koncesje: wprowadzenie, przepisy ustawy o umowie koncesji, podatki, duże zmiany prawne</c:v>
                </c:pt>
                <c:pt idx="9">
                  <c:v>Postępowanie w sprawie wydania interpretacji przepisów prawa podatkowego</c:v>
                </c:pt>
                <c:pt idx="10">
                  <c:v>RODO dla radców prawnych </c:v>
                </c:pt>
                <c:pt idx="11">
                  <c:v>Pierwsza rozmowa z klientem</c:v>
                </c:pt>
                <c:pt idx="12">
                  <c:v>Wybór modelu praktyki zawodowej radcy prawnego</c:v>
                </c:pt>
                <c:pt idx="13">
                  <c:v>Obrońca i pełnomocnik w kontradyktoryjno-inkwizycyjnym procesie karnym</c:v>
                </c:pt>
                <c:pt idx="14">
                  <c:v>Komunikacja Radcy Prawnego z klientem</c:v>
                </c:pt>
                <c:pt idx="15">
                  <c:v>Etykieta prawnicza na bazie protokołu dyplomatycznego</c:v>
                </c:pt>
                <c:pt idx="16">
                  <c:v>Ochrona konsumentów w prawie o żywności</c:v>
                </c:pt>
                <c:pt idx="17">
                  <c:v>Najważniejsze zmiany w Ordynacji podatkowej w 2016 r. i 2017 r.</c:v>
                </c:pt>
                <c:pt idx="18">
                  <c:v>Nowe regulacje dotyczące świadczeń opieki zdrowotnej finansowane ze środków publicznych i działalności leczniczej</c:v>
                </c:pt>
                <c:pt idx="19">
                  <c:v>Warunki konkurowania jednoosobowych i małych kancelarii radców prawnych</c:v>
                </c:pt>
                <c:pt idx="20">
                  <c:v>Jak działać w mediach społecznościowych – poradnik dla prawników</c:v>
                </c:pt>
                <c:pt idx="21">
                  <c:v>Etyka i zasady deontologii zawodowej radcy prawnego. Część I</c:v>
                </c:pt>
                <c:pt idx="22">
                  <c:v>Etyka i zasada deontologii zawodowej radcy prawnego. Część II</c:v>
                </c:pt>
                <c:pt idx="23">
                  <c:v>Negocjacje dla prawników – praktyczny przewodnik dla radców prawnych</c:v>
                </c:pt>
                <c:pt idx="24">
                  <c:v>Definicja dyskryminacji w świetle prawa krajowego</c:v>
                </c:pt>
              </c:strCache>
            </c:strRef>
          </c:cat>
          <c:val>
            <c:numRef>
              <c:f>Arkusz1!$D$2:$D$26</c:f>
              <c:numCache>
                <c:formatCode>General</c:formatCode>
                <c:ptCount val="25"/>
                <c:pt idx="0">
                  <c:v>242</c:v>
                </c:pt>
                <c:pt idx="1">
                  <c:v>314</c:v>
                </c:pt>
                <c:pt idx="2">
                  <c:v>154</c:v>
                </c:pt>
                <c:pt idx="3">
                  <c:v>215</c:v>
                </c:pt>
                <c:pt idx="4">
                  <c:v>479</c:v>
                </c:pt>
                <c:pt idx="5">
                  <c:v>361</c:v>
                </c:pt>
                <c:pt idx="6">
                  <c:v>413</c:v>
                </c:pt>
                <c:pt idx="7">
                  <c:v>685</c:v>
                </c:pt>
                <c:pt idx="8">
                  <c:v>168</c:v>
                </c:pt>
                <c:pt idx="9">
                  <c:v>273</c:v>
                </c:pt>
                <c:pt idx="10">
                  <c:v>2407</c:v>
                </c:pt>
                <c:pt idx="11">
                  <c:v>998</c:v>
                </c:pt>
                <c:pt idx="12">
                  <c:v>514</c:v>
                </c:pt>
                <c:pt idx="13">
                  <c:v>347</c:v>
                </c:pt>
                <c:pt idx="14">
                  <c:v>1515</c:v>
                </c:pt>
                <c:pt idx="15">
                  <c:v>1195</c:v>
                </c:pt>
                <c:pt idx="16">
                  <c:v>1668</c:v>
                </c:pt>
                <c:pt idx="17">
                  <c:v>1269</c:v>
                </c:pt>
                <c:pt idx="18">
                  <c:v>1449</c:v>
                </c:pt>
                <c:pt idx="19">
                  <c:v>2425</c:v>
                </c:pt>
                <c:pt idx="20">
                  <c:v>3344</c:v>
                </c:pt>
                <c:pt idx="21">
                  <c:v>2728</c:v>
                </c:pt>
                <c:pt idx="22">
                  <c:v>1466</c:v>
                </c:pt>
                <c:pt idx="23">
                  <c:v>5154</c:v>
                </c:pt>
                <c:pt idx="24">
                  <c:v>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D0-4BFD-B8D6-EBA52AE489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213296"/>
        <c:axId val="360447536"/>
      </c:barChart>
      <c:catAx>
        <c:axId val="51021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0447536"/>
        <c:crosses val="autoZero"/>
        <c:auto val="1"/>
        <c:lblAlgn val="ctr"/>
        <c:lblOffset val="100"/>
        <c:noMultiLvlLbl val="0"/>
      </c:catAx>
      <c:valAx>
        <c:axId val="36044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021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Statystyki szkoleń na platformie e-learningowej KIRP na dzie</a:t>
            </a:r>
            <a:r>
              <a:rPr lang="pl-PL" baseline="0"/>
              <a:t>ń 29 maja 2020 r.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Arkusz1!$A$2:$A$26</c:f>
              <c:strCache>
                <c:ptCount val="25"/>
                <c:pt idx="0">
                  <c:v>Sprzedaż usług prawniczych</c:v>
                </c:pt>
                <c:pt idx="1">
                  <c:v>LinkedIn i social media dla radców prawnych</c:v>
                </c:pt>
                <c:pt idx="2">
                  <c:v>Ochrona danych osobowych w obszarze mediacji</c:v>
                </c:pt>
                <c:pt idx="3">
                  <c:v>Prawo wodne</c:v>
                </c:pt>
                <c:pt idx="4">
                  <c:v>Kodeks postępowania administracyjnego</c:v>
                </c:pt>
                <c:pt idx="5">
                  <c:v>Sztuczna inteligencja. Blockchain – cyberbezpieczeństwo a prawo</c:v>
                </c:pt>
                <c:pt idx="6">
                  <c:v>Środki zaskarżenia w procesie karnym z perspektywy obrońcy i pełnomocnika</c:v>
                </c:pt>
                <c:pt idx="7">
                  <c:v>Gospodarka nieruchomościami</c:v>
                </c:pt>
                <c:pt idx="8">
                  <c:v>PPP, w tym koncesje: wprowadzenie, przepisy ustawy o umowie koncesji, podatki, duże zmiany prawne</c:v>
                </c:pt>
                <c:pt idx="9">
                  <c:v>Postępowanie w sprawie wydania interpretacji przepisów prawa podatkowego</c:v>
                </c:pt>
                <c:pt idx="10">
                  <c:v>RODO dla radców prawnych </c:v>
                </c:pt>
                <c:pt idx="11">
                  <c:v>Pierwsza rozmowa z klientem</c:v>
                </c:pt>
                <c:pt idx="12">
                  <c:v>Wybór modelu praktyki zawodowej radcy prawnego</c:v>
                </c:pt>
                <c:pt idx="13">
                  <c:v>Obrońca i pełnomocnik w kontradyktoryjno-inkwizycyjnym procesie karnym</c:v>
                </c:pt>
                <c:pt idx="14">
                  <c:v>Komunikacja Radcy Prawnego z klientem</c:v>
                </c:pt>
                <c:pt idx="15">
                  <c:v>Etykieta prawnicza na bazie protokołu dyplomatycznego</c:v>
                </c:pt>
                <c:pt idx="16">
                  <c:v>Ochrona konsumentów w prawie o żywności</c:v>
                </c:pt>
                <c:pt idx="17">
                  <c:v>Najważniejsze zmiany w Ordynacji podatkowej w 2016 r. i 2017 r.</c:v>
                </c:pt>
                <c:pt idx="18">
                  <c:v>Nowe regulacje dotyczące świadczeń opieki zdrowotnej finansowane ze środków publicznych i działalności leczniczej</c:v>
                </c:pt>
                <c:pt idx="19">
                  <c:v>Warunki konkurowania jednoosobowych i małych kancelarii radców prawnych</c:v>
                </c:pt>
                <c:pt idx="20">
                  <c:v>Jak działać w mediach społecznościowych – poradnik dla prawników</c:v>
                </c:pt>
                <c:pt idx="21">
                  <c:v>Etyka i zasady deontologii zawodowej radcy prawnego. Część I</c:v>
                </c:pt>
                <c:pt idx="22">
                  <c:v>Etyka i zasada deontologii zawodowej radcy prawnego. Część II</c:v>
                </c:pt>
                <c:pt idx="23">
                  <c:v>Negocjacje dla prawników – praktyczny przewodnik dla radców prawnych</c:v>
                </c:pt>
                <c:pt idx="24">
                  <c:v>Definicja dyskryminacji w świetle prawa krajowego</c:v>
                </c:pt>
              </c:strCache>
            </c:strRef>
          </c:cat>
          <c:val>
            <c:numRef>
              <c:f>Arkusz1!$E$2:$E$26</c:f>
              <c:numCache>
                <c:formatCode>General</c:formatCode>
                <c:ptCount val="25"/>
                <c:pt idx="0">
                  <c:v>424</c:v>
                </c:pt>
                <c:pt idx="1">
                  <c:v>438</c:v>
                </c:pt>
                <c:pt idx="2">
                  <c:v>203</c:v>
                </c:pt>
                <c:pt idx="3">
                  <c:v>275</c:v>
                </c:pt>
                <c:pt idx="4">
                  <c:v>648</c:v>
                </c:pt>
                <c:pt idx="5">
                  <c:v>476</c:v>
                </c:pt>
                <c:pt idx="6">
                  <c:v>465</c:v>
                </c:pt>
                <c:pt idx="7">
                  <c:v>768</c:v>
                </c:pt>
                <c:pt idx="8">
                  <c:v>184</c:v>
                </c:pt>
                <c:pt idx="9">
                  <c:v>325</c:v>
                </c:pt>
                <c:pt idx="10">
                  <c:v>2524</c:v>
                </c:pt>
                <c:pt idx="11">
                  <c:v>1105</c:v>
                </c:pt>
                <c:pt idx="12">
                  <c:v>566</c:v>
                </c:pt>
                <c:pt idx="13">
                  <c:v>373</c:v>
                </c:pt>
                <c:pt idx="14">
                  <c:v>1586</c:v>
                </c:pt>
                <c:pt idx="15">
                  <c:v>1242</c:v>
                </c:pt>
                <c:pt idx="16">
                  <c:v>1696</c:v>
                </c:pt>
                <c:pt idx="17">
                  <c:v>1289</c:v>
                </c:pt>
                <c:pt idx="18">
                  <c:v>1464</c:v>
                </c:pt>
                <c:pt idx="19">
                  <c:v>2469</c:v>
                </c:pt>
                <c:pt idx="20">
                  <c:v>3401</c:v>
                </c:pt>
                <c:pt idx="21">
                  <c:v>2769</c:v>
                </c:pt>
                <c:pt idx="22">
                  <c:v>1485</c:v>
                </c:pt>
                <c:pt idx="23">
                  <c:v>5264</c:v>
                </c:pt>
                <c:pt idx="24">
                  <c:v>3382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8-4544-BF07-E918635F91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205848"/>
        <c:axId val="510207808"/>
      </c:barChart>
      <c:catAx>
        <c:axId val="51020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0207808"/>
        <c:crosses val="autoZero"/>
        <c:auto val="1"/>
        <c:lblAlgn val="ctr"/>
        <c:lblOffset val="100"/>
        <c:noMultiLvlLbl val="0"/>
      </c:catAx>
      <c:valAx>
        <c:axId val="51020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0205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Statystyki szkoleń na platformie e-learningowej KIRP od 08</a:t>
            </a:r>
            <a:r>
              <a:rPr lang="pl-PL" baseline="0"/>
              <a:t> kwietnia do 29 maja 2020 r.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1.15907268709098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0F-4BDD-87DF-931ED5EE123B}"/>
                </c:ext>
              </c:extLst>
            </c:dLbl>
            <c:dLbl>
              <c:idx val="20"/>
              <c:layout>
                <c:manualLayout>
                  <c:x val="-1.5600312277003749E-16"/>
                  <c:y val="1.15907268709098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0F-4BDD-87DF-931ED5EE12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Arkusz1!$A$2:$A$26</c:f>
              <c:strCache>
                <c:ptCount val="25"/>
                <c:pt idx="0">
                  <c:v>Sprzedaż usług prawniczych</c:v>
                </c:pt>
                <c:pt idx="1">
                  <c:v>LinkedIn i social media dla radców prawnych</c:v>
                </c:pt>
                <c:pt idx="2">
                  <c:v>Ochrona danych osobowych w obszarze mediacji</c:v>
                </c:pt>
                <c:pt idx="3">
                  <c:v>Prawo wodne</c:v>
                </c:pt>
                <c:pt idx="4">
                  <c:v>Kodeks postępowania administracyjnego</c:v>
                </c:pt>
                <c:pt idx="5">
                  <c:v>Sztuczna inteligencja. Blockchain – cyberbezpieczeństwo a prawo</c:v>
                </c:pt>
                <c:pt idx="6">
                  <c:v>Środki zaskarżenia w procesie karnym z perspektywy obrońcy i pełnomocnika</c:v>
                </c:pt>
                <c:pt idx="7">
                  <c:v>Gospodarka nieruchomościami</c:v>
                </c:pt>
                <c:pt idx="8">
                  <c:v>PPP, w tym koncesje: wprowadzenie, przepisy ustawy o umowie koncesji, podatki, duże zmiany prawne</c:v>
                </c:pt>
                <c:pt idx="9">
                  <c:v>Postępowanie w sprawie wydania interpretacji przepisów prawa podatkowego</c:v>
                </c:pt>
                <c:pt idx="10">
                  <c:v>RODO dla radców prawnych </c:v>
                </c:pt>
                <c:pt idx="11">
                  <c:v>Pierwsza rozmowa z klientem</c:v>
                </c:pt>
                <c:pt idx="12">
                  <c:v>Wybór modelu praktyki zawodowej radcy prawnego</c:v>
                </c:pt>
                <c:pt idx="13">
                  <c:v>Obrońca i pełnomocnik w kontradyktoryjno-inkwizycyjnym procesie karnym</c:v>
                </c:pt>
                <c:pt idx="14">
                  <c:v>Komunikacja Radcy Prawnego z klientem</c:v>
                </c:pt>
                <c:pt idx="15">
                  <c:v>Etykieta prawnicza na bazie protokołu dyplomatycznego</c:v>
                </c:pt>
                <c:pt idx="16">
                  <c:v>Ochrona konsumentów w prawie o żywności</c:v>
                </c:pt>
                <c:pt idx="17">
                  <c:v>Najważniejsze zmiany w Ordynacji podatkowej w 2016 r. i 2017 r.</c:v>
                </c:pt>
                <c:pt idx="18">
                  <c:v>Nowe regulacje dotyczące świadczeń opieki zdrowotnej finansowane ze środków publicznych i działalności leczniczej</c:v>
                </c:pt>
                <c:pt idx="19">
                  <c:v>Warunki konkurowania jednoosobowych i małych kancelarii radców prawnych</c:v>
                </c:pt>
                <c:pt idx="20">
                  <c:v>Jak działać w mediach społecznościowych – poradnik dla prawników</c:v>
                </c:pt>
                <c:pt idx="21">
                  <c:v>Etyka i zasady deontologii zawodowej radcy prawnego. Część I</c:v>
                </c:pt>
                <c:pt idx="22">
                  <c:v>Etyka i zasada deontologii zawodowej radcy prawnego. Część II</c:v>
                </c:pt>
                <c:pt idx="23">
                  <c:v>Negocjacje dla prawników – praktyczny przewodnik dla radców prawnych</c:v>
                </c:pt>
                <c:pt idx="24">
                  <c:v>Definicja dyskryminacji w świetle prawa krajowego</c:v>
                </c:pt>
              </c:strCache>
            </c:strRef>
          </c:cat>
          <c:val>
            <c:numRef>
              <c:f>Arkusz1!$F$2:$F$26</c:f>
              <c:numCache>
                <c:formatCode>General</c:formatCode>
                <c:ptCount val="25"/>
                <c:pt idx="0">
                  <c:v>182</c:v>
                </c:pt>
                <c:pt idx="1">
                  <c:v>124</c:v>
                </c:pt>
                <c:pt idx="2">
                  <c:v>49</c:v>
                </c:pt>
                <c:pt idx="3">
                  <c:v>60</c:v>
                </c:pt>
                <c:pt idx="4">
                  <c:v>169</c:v>
                </c:pt>
                <c:pt idx="5">
                  <c:v>115</c:v>
                </c:pt>
                <c:pt idx="6">
                  <c:v>52</c:v>
                </c:pt>
                <c:pt idx="7">
                  <c:v>83</c:v>
                </c:pt>
                <c:pt idx="8">
                  <c:v>16</c:v>
                </c:pt>
                <c:pt idx="9">
                  <c:v>52</c:v>
                </c:pt>
                <c:pt idx="10">
                  <c:v>117</c:v>
                </c:pt>
                <c:pt idx="11">
                  <c:v>107</c:v>
                </c:pt>
                <c:pt idx="12">
                  <c:v>52</c:v>
                </c:pt>
                <c:pt idx="13">
                  <c:v>26</c:v>
                </c:pt>
                <c:pt idx="14">
                  <c:v>71</c:v>
                </c:pt>
                <c:pt idx="15">
                  <c:v>47</c:v>
                </c:pt>
                <c:pt idx="16">
                  <c:v>28</c:v>
                </c:pt>
                <c:pt idx="17">
                  <c:v>20</c:v>
                </c:pt>
                <c:pt idx="18">
                  <c:v>15</c:v>
                </c:pt>
                <c:pt idx="19">
                  <c:v>44</c:v>
                </c:pt>
                <c:pt idx="20">
                  <c:v>57</c:v>
                </c:pt>
                <c:pt idx="21">
                  <c:v>41</c:v>
                </c:pt>
                <c:pt idx="22">
                  <c:v>19</c:v>
                </c:pt>
                <c:pt idx="23">
                  <c:v>110</c:v>
                </c:pt>
                <c:pt idx="2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0F-4BDD-87DF-931ED5EE12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669200"/>
        <c:axId val="510670376"/>
      </c:barChart>
      <c:catAx>
        <c:axId val="51066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0670376"/>
        <c:crosses val="autoZero"/>
        <c:auto val="1"/>
        <c:lblAlgn val="ctr"/>
        <c:lblOffset val="100"/>
        <c:noMultiLvlLbl val="0"/>
      </c:catAx>
      <c:valAx>
        <c:axId val="51067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066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09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6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03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78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9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6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26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95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7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90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9292-BC0B-46AA-943E-7FD8E8CE4587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F1FC-A689-459A-888F-50EB8E139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65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201069"/>
            <a:ext cx="12128938" cy="2387600"/>
          </a:xfrm>
        </p:spPr>
        <p:txBody>
          <a:bodyPr>
            <a:normAutofit fontScale="90000"/>
          </a:bodyPr>
          <a:lstStyle/>
          <a:p>
            <a:r>
              <a:rPr lang="pl-PL" dirty="0"/>
              <a:t>Statystyka dla szkoleń</a:t>
            </a:r>
            <a:br>
              <a:rPr lang="pl-PL" dirty="0"/>
            </a:br>
            <a:r>
              <a:rPr lang="pl-PL" dirty="0"/>
              <a:t>na platformie e-learningowej</a:t>
            </a:r>
            <a:br>
              <a:rPr lang="pl-PL" dirty="0"/>
            </a:br>
            <a:r>
              <a:rPr lang="pl-PL" dirty="0"/>
              <a:t>Krajowej Izby Radców Prawnych</a:t>
            </a:r>
            <a:br>
              <a:rPr lang="pl-PL" dirty="0"/>
            </a:br>
            <a:r>
              <a:rPr lang="pl-PL" dirty="0"/>
              <a:t>na dzień 29 maja 2020 roku</a:t>
            </a:r>
          </a:p>
        </p:txBody>
      </p:sp>
    </p:spTree>
    <p:extLst>
      <p:ext uri="{BB962C8B-B14F-4D97-AF65-F5344CB8AC3E}">
        <p14:creationId xmlns:p14="http://schemas.microsoft.com/office/powerpoint/2010/main" val="176708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75209"/>
              </p:ext>
            </p:extLst>
          </p:nvPr>
        </p:nvGraphicFramePr>
        <p:xfrm>
          <a:off x="99849" y="120890"/>
          <a:ext cx="12034344" cy="662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3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7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Nazwa szkolenia e-learningowego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>
                          <a:effectLst/>
                        </a:rPr>
                        <a:t>Liczba punków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Wykładowca/y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Liczba pobranych certyfikatów 08.04.2020 r.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Liczba pobranych certyfikatów 29.05.2020 r.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Różnica między 08.04.2020 r.        i           29.05.2020 r.   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Sprzedaż usług prawniczych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prof. nadzw. WSB dr hab. Ryszard Sowiński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182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LinkedIn i social media dla radców prawnych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Grzegorz Furgał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Ochrona danych osobowych w obszarze mediacji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Hanna Grendel-Wielisiej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203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Prawo wodne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prof. dr hab. Bartosz Rakoczy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275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Kodeks postępowania administracyjnego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 Piotr Grodzki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479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648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Sztuczna inteligencja. Blockchain – cyberbezpieczeństwo a prawo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prof. UO dr hab. Dariusz Szostek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476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Środki zaskarżenia w procesie karnym z perspektywy obrońcy i pełnomocnika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sędzia Dariusz Kala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413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Gospodarka nieruchomościami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 Piotr Grodzki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PPP, w tym koncesje: wprowadzenie, przepisy ustawy o umowie koncesji, podatki, duże zmiany prawne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Marcin Jędrasik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184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Postępowanie w sprawie wydania interpretacji przepisów prawa podatkowego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Marek Maliński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273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325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RODO dla radców prawnych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Maciej Gawroński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2407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2524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Pierwsza rozmowa z klientem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r. pr. Sławomir W. Ciupa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998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Wybór modelu praktyki zawodowej radcy prawnego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r. pr. Sławomir W. Ciupa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Obrońca i pełnomocnik w kontradyktoryjno-inkwizycyjnym procesie karnym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sędzia Dariusz Kala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373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Komunikacja Radcy Prawnego z klientem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Leszek Mellibruda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1586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6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Etykieta prawnicza na bazie protokołu dyplomatycznego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hab. Brygida Kuźniak, dr Milena Ingelevič-Citak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1195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Ochrona konsumentów w prawie o żywności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Michał Rudy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1696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Najważniejsze zmiany w Ordynacji podatkowej w 2016 r. i 2017 r.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Marek Maliński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1289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06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Nowe regulacje dotyczące świadczeń opieki zdrowotnej finansowane ze środków publicznych i działalności leczniczej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Maciej Dercz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Warunki konkurowania jednoosobowych i małych kancelarii radców prawnych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dr Marek Gnusowski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2425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2469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Jak działać w mediach społecznościowych – poradnik dla prawników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Grzegorz Furgał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3344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3401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Etyka i zasady deontologii zawodowej radcy prawnego. Część 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Stefan Mucha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2728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2769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Etyka i zasada deontologii zawodowej radcy prawnego. Część II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Stefan Mucha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Negocjacje dla prawników – praktyczny przewodnik dla radców prawnych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Maciej Bobrowicz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5154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5264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Definicja dyskryminacji w świetle prawa krajowego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r. pr. Karolina Kędziora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3329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3382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Suma punktów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211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u="none" strike="noStrike" dirty="0">
                          <a:effectLst/>
                        </a:rPr>
                        <a:t>Liczba wydanych certyfikatów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33112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>
                          <a:effectLst/>
                        </a:rPr>
                        <a:t>34821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>
                          <a:effectLst/>
                        </a:rPr>
                        <a:t>1709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589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u="none" strike="noStrike" dirty="0">
                          <a:effectLst/>
                        </a:rPr>
                        <a:t>Średnia  uczestników na jedno szkolenie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1324,48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1392,84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68,36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7" marR="3527" marT="3527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60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556234" y="6478971"/>
            <a:ext cx="29586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Średnia liczba uczestników w szkoleniu: </a:t>
            </a:r>
            <a:r>
              <a:rPr lang="pl-PL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1324</a:t>
            </a:r>
            <a:r>
              <a:rPr lang="pl-PL" sz="1200" dirty="0"/>
              <a:t> 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16975"/>
              </p:ext>
            </p:extLst>
          </p:nvPr>
        </p:nvGraphicFramePr>
        <p:xfrm>
          <a:off x="147144" y="120869"/>
          <a:ext cx="11918731" cy="630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97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16532"/>
              </p:ext>
            </p:extLst>
          </p:nvPr>
        </p:nvGraphicFramePr>
        <p:xfrm>
          <a:off x="131378" y="152401"/>
          <a:ext cx="11971325" cy="6310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4556234" y="6478971"/>
            <a:ext cx="29586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Średnia liczba uczestników w szkoleniu: </a:t>
            </a:r>
            <a:r>
              <a:rPr lang="pl-PL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1392</a:t>
            </a:r>
            <a:r>
              <a:rPr lang="pl-PL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47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493056"/>
              </p:ext>
            </p:extLst>
          </p:nvPr>
        </p:nvGraphicFramePr>
        <p:xfrm>
          <a:off x="162910" y="162910"/>
          <a:ext cx="11939794" cy="657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7845972" y="2314340"/>
            <a:ext cx="29796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  <a:latin typeface="Calibri" panose="020F0502020204030204" pitchFamily="34" charset="0"/>
              </a:rPr>
              <a:t>Średnia liczba uczestników w szkoleniu: </a:t>
            </a:r>
            <a:r>
              <a:rPr lang="pl-PL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68</a:t>
            </a:r>
            <a:r>
              <a:rPr lang="pl-PL" sz="1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1014084" y="2610178"/>
            <a:ext cx="108939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390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542</Words>
  <Application>Microsoft Office PowerPoint</Application>
  <PresentationFormat>Panoramiczny</PresentationFormat>
  <Paragraphs>173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Statystyka dla szkoleń na platformie e-learningowej Krajowej Izby Radców Prawnych na dzień 29 maja 2020 roku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Statystyka dla szkoleń na platformie e-learningowej Krajowej Izby Radców Prawnych na dzień 8 kwietnia 2020 roku</dc:title>
  <dc:creator>Daniel Paluch</dc:creator>
  <cp:lastModifiedBy>Renata Piątkowska</cp:lastModifiedBy>
  <cp:revision>9</cp:revision>
  <dcterms:created xsi:type="dcterms:W3CDTF">2020-04-09T12:56:23Z</dcterms:created>
  <dcterms:modified xsi:type="dcterms:W3CDTF">2020-05-29T12:22:43Z</dcterms:modified>
</cp:coreProperties>
</file>